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62" r:id="rId2"/>
    <p:sldId id="274" r:id="rId3"/>
    <p:sldId id="261" r:id="rId4"/>
    <p:sldId id="264" r:id="rId5"/>
    <p:sldId id="265" r:id="rId6"/>
    <p:sldId id="257" r:id="rId7"/>
    <p:sldId id="268" r:id="rId8"/>
    <p:sldId id="270" r:id="rId9"/>
    <p:sldId id="269" r:id="rId10"/>
    <p:sldId id="266" r:id="rId11"/>
    <p:sldId id="271" r:id="rId12"/>
    <p:sldId id="272" r:id="rId13"/>
    <p:sldId id="273" r:id="rId14"/>
    <p:sldId id="267" r:id="rId15"/>
    <p:sldId id="260" r:id="rId16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46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A8E4E5-DA18-4885-B7AF-8FEBAAC55438}" type="datetimeFigureOut">
              <a:rPr lang="en-GB" smtClean="0"/>
              <a:pPr/>
              <a:t>13/12/2022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56E656-7BCA-47BA-932F-B9CCCDF33D5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64164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pic>
        <p:nvPicPr>
          <p:cNvPr id="12" name="Picture 2" descr="cgmsletter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5686425"/>
            <a:ext cx="8839200" cy="97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65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8609459" y="6610350"/>
            <a:ext cx="571053" cy="247650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 dirty="0"/>
              <a:t>Slide: </a:t>
            </a:r>
            <a:fld id="{8AE4F5B3-C86E-48F7-90B4-22A3CA5B476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chemeClr val="bg1"/>
                </a:solidFill>
              </a:rPr>
              <a:t>Coordination Group for Meteorological Satellites - CGMS</a:t>
            </a:r>
            <a:endParaRPr lang="en-GB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65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8609459" y="6610350"/>
            <a:ext cx="571053" cy="247650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 dirty="0"/>
              <a:t>Slide: </a:t>
            </a:r>
            <a:fld id="{8AE4F5B3-C86E-48F7-90B4-22A3CA5B476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99988" y="6616700"/>
            <a:ext cx="2959844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GB" sz="800" dirty="0" smtClean="0">
                <a:solidFill>
                  <a:srgbClr val="002569"/>
                </a:solidFill>
              </a:rPr>
              <a:t>Agency, version?,  Date?</a:t>
            </a:r>
            <a:r>
              <a:rPr lang="en-GB" sz="800" baseline="0" dirty="0" smtClean="0">
                <a:solidFill>
                  <a:srgbClr val="002569"/>
                </a:solidFill>
              </a:rPr>
              <a:t> 2023</a:t>
            </a:r>
            <a:endParaRPr lang="en-GB" sz="800" dirty="0">
              <a:solidFill>
                <a:srgbClr val="002569"/>
              </a:solidFill>
            </a:endParaRPr>
          </a:p>
        </p:txBody>
      </p:sp>
      <p:pic>
        <p:nvPicPr>
          <p:cNvPr id="8" name="Picture 2" descr="cgmsletter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512" y="5686425"/>
            <a:ext cx="8839200" cy="97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6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8609459" y="6610350"/>
            <a:ext cx="571053" cy="247650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 dirty="0"/>
              <a:t>Slide: </a:t>
            </a:r>
            <a:fld id="{8AE4F5B3-C86E-48F7-90B4-22A3CA5B476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chemeClr val="bg1"/>
                </a:solidFill>
              </a:rPr>
              <a:t>Coordination Group for Meteorological Satellites - CGMS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6732240" y="6165304"/>
            <a:ext cx="129614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GB" sz="800" dirty="0" smtClean="0">
                <a:solidFill>
                  <a:srgbClr val="002569"/>
                </a:solidFill>
              </a:rPr>
              <a:t>Add CGMS agency logo here (in the slide master)</a:t>
            </a:r>
            <a:endParaRPr lang="en-GB" sz="800" dirty="0">
              <a:solidFill>
                <a:srgbClr val="002569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oleObject" Target="../embeddings/oleObject1.bin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wmf"/><Relationship Id="rId9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63688" y="2348880"/>
            <a:ext cx="7380312" cy="3312368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Status report on the current and future satellite systems by [CGMS agency]</a:t>
            </a:r>
            <a:br>
              <a:rPr lang="en-GB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en-GB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GB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en-GB" sz="1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Presented </a:t>
            </a:r>
            <a:r>
              <a:rPr lang="en-GB" sz="1600" b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to CGMS-51 </a:t>
            </a:r>
            <a:r>
              <a:rPr lang="en-GB" sz="1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plenary session, agenda item [xx]</a:t>
            </a:r>
            <a:endParaRPr lang="en-GB" sz="16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17" y="404664"/>
            <a:ext cx="1124107" cy="140037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gmslett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5686425"/>
            <a:ext cx="8839200" cy="97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65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8609459" y="6610350"/>
            <a:ext cx="571053" cy="247650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 dirty="0"/>
              <a:t>Slide: </a:t>
            </a:r>
            <a:fld id="{8AE4F5B3-C86E-48F7-90B4-22A3CA5B476D}" type="slidenum">
              <a:rPr lang="en-GB"/>
              <a:pPr>
                <a:defRPr/>
              </a:pPr>
              <a:t>10</a:t>
            </a:fld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chemeClr val="bg1"/>
                </a:solidFill>
              </a:rPr>
              <a:t>Coordination Group for Meteorological Satellites - CGMS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3528" y="764704"/>
            <a:ext cx="8496944" cy="2308324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 </a:t>
            </a:r>
            <a:endParaRPr lang="en-GB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Main highlights/issues regarding GEO satellites since the latest CGMS plenary meeting... </a:t>
            </a:r>
          </a:p>
          <a:p>
            <a:pPr marL="357188" indent="-357188">
              <a:buFont typeface="Wingdings" pitchFamily="2" charset="2"/>
              <a:buChar char="Ø"/>
            </a:pPr>
            <a:endParaRPr lang="en-GB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  <a:endParaRPr lang="en-GB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endParaRPr lang="en-GB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  <a:endParaRPr lang="en-GB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95536" y="827421"/>
            <a:ext cx="5832648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chemeClr val="bg1"/>
                </a:solidFill>
              </a:rPr>
              <a:t>FUTURE GEO SATELLITES</a:t>
            </a:r>
            <a:endParaRPr lang="en-GB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gmslett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5686425"/>
            <a:ext cx="8839200" cy="97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65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8609459" y="6610350"/>
            <a:ext cx="571053" cy="247650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 dirty="0"/>
              <a:t>Slide: </a:t>
            </a:r>
            <a:fld id="{8AE4F5B3-C86E-48F7-90B4-22A3CA5B476D}" type="slidenum">
              <a:rPr lang="en-GB"/>
              <a:pPr>
                <a:defRPr/>
              </a:pPr>
              <a:t>11</a:t>
            </a:fld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chemeClr val="bg1"/>
                </a:solidFill>
              </a:rPr>
              <a:t>Coordination Group for Meteorological Satellites - CGMS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3528" y="764704"/>
            <a:ext cx="8496944" cy="2308324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 </a:t>
            </a:r>
            <a:endParaRPr lang="en-GB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Main highlights/issues regarding LEO satellites since the latest CGMS plenary meeting... </a:t>
            </a:r>
          </a:p>
          <a:p>
            <a:pPr marL="357188" indent="-357188">
              <a:buFont typeface="Wingdings" pitchFamily="2" charset="2"/>
              <a:buChar char="Ø"/>
            </a:pPr>
            <a:endParaRPr lang="en-GB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  <a:endParaRPr lang="en-GB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endParaRPr lang="en-GB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  <a:endParaRPr lang="en-GB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95536" y="827421"/>
            <a:ext cx="5832648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chemeClr val="bg1"/>
                </a:solidFill>
              </a:rPr>
              <a:t>FUTURE LEO SATELLITES</a:t>
            </a:r>
            <a:endParaRPr lang="en-GB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gmslett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5686425"/>
            <a:ext cx="8839200" cy="97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65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8609459" y="6610350"/>
            <a:ext cx="571053" cy="247650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 dirty="0"/>
              <a:t>Slide: </a:t>
            </a:r>
            <a:fld id="{8AE4F5B3-C86E-48F7-90B4-22A3CA5B476D}" type="slidenum">
              <a:rPr lang="en-GB"/>
              <a:pPr>
                <a:defRPr/>
              </a:pPr>
              <a:t>12</a:t>
            </a:fld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chemeClr val="bg1"/>
                </a:solidFill>
              </a:rPr>
              <a:t>Coordination Group for Meteorological Satellites - CGMS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3528" y="764704"/>
            <a:ext cx="8496944" cy="2308324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 </a:t>
            </a:r>
            <a:endParaRPr lang="en-GB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Main highlights/issues regarding HEO [or other] satellites since the latest CGMS plenary meeting... </a:t>
            </a:r>
          </a:p>
          <a:p>
            <a:pPr marL="357188" indent="-357188">
              <a:buFont typeface="Wingdings" pitchFamily="2" charset="2"/>
              <a:buChar char="Ø"/>
            </a:pPr>
            <a:endParaRPr lang="en-GB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  <a:endParaRPr lang="en-GB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endParaRPr lang="en-GB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  <a:endParaRPr lang="en-GB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95536" y="827421"/>
            <a:ext cx="5832648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chemeClr val="bg1"/>
                </a:solidFill>
              </a:rPr>
              <a:t>FUTURE HEO [or other] SATELLITES</a:t>
            </a:r>
            <a:endParaRPr lang="en-GB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gmslett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5686425"/>
            <a:ext cx="8839200" cy="97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65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8609459" y="6610350"/>
            <a:ext cx="571053" cy="247650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 dirty="0"/>
              <a:t>Slide: </a:t>
            </a:r>
            <a:fld id="{8AE4F5B3-C86E-48F7-90B4-22A3CA5B476D}" type="slidenum">
              <a:rPr lang="en-GB"/>
              <a:pPr>
                <a:defRPr/>
              </a:pPr>
              <a:t>13</a:t>
            </a:fld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chemeClr val="bg1"/>
                </a:solidFill>
              </a:rPr>
              <a:t>Coordination Group for Meteorological Satellites - CGMS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3528" y="764704"/>
            <a:ext cx="8496944" cy="2308324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 </a:t>
            </a:r>
            <a:endParaRPr lang="en-GB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Main highlights/issues regarding R&amp;D satellites since the latest CGMS plenary meeting... </a:t>
            </a:r>
          </a:p>
          <a:p>
            <a:pPr marL="357188" indent="-357188">
              <a:buFont typeface="Wingdings" pitchFamily="2" charset="2"/>
              <a:buChar char="Ø"/>
            </a:pPr>
            <a:endParaRPr lang="en-GB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  <a:endParaRPr lang="en-GB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endParaRPr lang="en-GB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  <a:endParaRPr lang="en-GB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95536" y="827421"/>
            <a:ext cx="5832648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chemeClr val="bg1"/>
                </a:solidFill>
              </a:rPr>
              <a:t>FUTURE R&amp;D SATELLITES</a:t>
            </a:r>
            <a:endParaRPr lang="en-GB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gmslett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5686425"/>
            <a:ext cx="8839200" cy="97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65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8609459" y="6610350"/>
            <a:ext cx="571053" cy="247650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 dirty="0"/>
              <a:t>Slide: </a:t>
            </a:r>
            <a:fld id="{8AE4F5B3-C86E-48F7-90B4-22A3CA5B476D}" type="slidenum">
              <a:rPr lang="en-GB"/>
              <a:pPr>
                <a:defRPr/>
              </a:pPr>
              <a:t>14</a:t>
            </a:fld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chemeClr val="bg1"/>
                </a:solidFill>
              </a:rPr>
              <a:t>Coordination Group for Meteorological Satellites - CGMS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3528" y="764704"/>
            <a:ext cx="8496944" cy="2031325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 </a:t>
            </a:r>
            <a:endParaRPr lang="en-GB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...  </a:t>
            </a:r>
          </a:p>
          <a:p>
            <a:pPr marL="357188" indent="-357188">
              <a:buFont typeface="Wingdings" pitchFamily="2" charset="2"/>
              <a:buChar char="Ø"/>
            </a:pPr>
            <a:endParaRPr lang="en-GB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  <a:endParaRPr lang="en-GB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endParaRPr lang="en-GB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  <a:endParaRPr lang="en-GB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95536" y="827421"/>
            <a:ext cx="5832648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chemeClr val="bg1"/>
                </a:solidFill>
              </a:rPr>
              <a:t>Key issues of relevance to CGMS:</a:t>
            </a:r>
            <a:endParaRPr lang="en-GB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gmslett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5686425"/>
            <a:ext cx="8839200" cy="97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65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8609459" y="6610350"/>
            <a:ext cx="571053" cy="247650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 dirty="0"/>
              <a:t>Slide: </a:t>
            </a:r>
            <a:fld id="{8AE4F5B3-C86E-48F7-90B4-22A3CA5B476D}" type="slidenum">
              <a:rPr lang="en-GB"/>
              <a:pPr>
                <a:defRPr/>
              </a:pPr>
              <a:t>15</a:t>
            </a:fld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chemeClr val="bg1"/>
                </a:solidFill>
              </a:rPr>
              <a:t>Coordination Group for Meteorological Satellites - CGMS</a:t>
            </a:r>
            <a:endParaRPr lang="en-GB" b="1" dirty="0">
              <a:solidFill>
                <a:schemeClr val="bg1"/>
              </a:solidFill>
            </a:endParaRPr>
          </a:p>
        </p:txBody>
      </p:sp>
      <p:pic>
        <p:nvPicPr>
          <p:cNvPr id="8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19670" y="404664"/>
            <a:ext cx="2524330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323528" y="764704"/>
            <a:ext cx="6192688" cy="2031325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 </a:t>
            </a:r>
            <a:endParaRPr lang="en-GB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...  </a:t>
            </a:r>
          </a:p>
          <a:p>
            <a:pPr marL="357188" indent="-357188">
              <a:buFont typeface="Wingdings" pitchFamily="2" charset="2"/>
              <a:buChar char="Ø"/>
            </a:pPr>
            <a:endParaRPr lang="en-GB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  <a:endParaRPr lang="en-GB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endParaRPr lang="en-GB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  <a:endParaRPr lang="en-GB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95536" y="827421"/>
            <a:ext cx="5832648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chemeClr val="bg1"/>
                </a:solidFill>
              </a:rPr>
              <a:t>To be considered by CGMS:</a:t>
            </a:r>
            <a:endParaRPr lang="en-GB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79512" y="476672"/>
            <a:ext cx="5832648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chemeClr val="bg1"/>
                </a:solidFill>
              </a:rPr>
              <a:t>Executive summary</a:t>
            </a:r>
            <a:endParaRPr lang="en-GB" b="1" dirty="0">
              <a:solidFill>
                <a:schemeClr val="bg1"/>
              </a:solidFill>
            </a:endParaRPr>
          </a:p>
        </p:txBody>
      </p:sp>
      <p:cxnSp>
        <p:nvCxnSpPr>
          <p:cNvPr id="295" name="Straight Connector 95"/>
          <p:cNvCxnSpPr>
            <a:cxnSpLocks noChangeShapeType="1"/>
          </p:cNvCxnSpPr>
          <p:nvPr/>
        </p:nvCxnSpPr>
        <p:spPr bwMode="auto">
          <a:xfrm rot="10800000" flipV="1">
            <a:off x="-720969" y="4722813"/>
            <a:ext cx="228600" cy="150812"/>
          </a:xfrm>
          <a:prstGeom prst="line">
            <a:avLst/>
          </a:prstGeom>
          <a:noFill/>
          <a:ln w="9525" algn="ctr">
            <a:noFill/>
            <a:round/>
            <a:headEnd/>
            <a:tailEnd/>
          </a:ln>
        </p:spPr>
      </p:cxnSp>
      <p:sp>
        <p:nvSpPr>
          <p:cNvPr id="102" name="TextBox 101"/>
          <p:cNvSpPr txBox="1"/>
          <p:nvPr/>
        </p:nvSpPr>
        <p:spPr>
          <a:xfrm>
            <a:off x="179512" y="980728"/>
            <a:ext cx="87129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Please include an executive summary of the report here. It will be included in the final report.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9692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79512" y="476672"/>
            <a:ext cx="5832648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chemeClr val="bg1"/>
                </a:solidFill>
              </a:rPr>
              <a:t>Overview - Planning of [CGMS agency] satellite systems</a:t>
            </a:r>
            <a:endParaRPr lang="en-GB" b="1" dirty="0">
              <a:solidFill>
                <a:schemeClr val="bg1"/>
              </a:solidFill>
            </a:endParaRPr>
          </a:p>
        </p:txBody>
      </p:sp>
      <p:cxnSp>
        <p:nvCxnSpPr>
          <p:cNvPr id="295" name="Straight Connector 95"/>
          <p:cNvCxnSpPr>
            <a:cxnSpLocks noChangeShapeType="1"/>
          </p:cNvCxnSpPr>
          <p:nvPr/>
        </p:nvCxnSpPr>
        <p:spPr bwMode="auto">
          <a:xfrm rot="10800000" flipV="1">
            <a:off x="-720969" y="4722813"/>
            <a:ext cx="228600" cy="150812"/>
          </a:xfrm>
          <a:prstGeom prst="line">
            <a:avLst/>
          </a:prstGeom>
          <a:noFill/>
          <a:ln w="9525" algn="ctr">
            <a:noFill/>
            <a:round/>
            <a:headEnd/>
            <a:tailEnd/>
          </a:ln>
        </p:spPr>
      </p:cxnSp>
      <p:sp>
        <p:nvSpPr>
          <p:cNvPr id="102" name="TextBox 101"/>
          <p:cNvSpPr txBox="1"/>
          <p:nvPr/>
        </p:nvSpPr>
        <p:spPr>
          <a:xfrm>
            <a:off x="179512" y="980728"/>
            <a:ext cx="87129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Include a table, graph, timeline, to illustrate current and future satellites </a:t>
            </a:r>
          </a:p>
          <a:p>
            <a:pPr>
              <a:buFontTx/>
              <a:buChar char="-"/>
            </a:pPr>
            <a:r>
              <a:rPr lang="en-GB" dirty="0" smtClean="0"/>
              <a:t>&gt; EUMETSAT and CMA examples on the next two slides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79512" y="476672"/>
            <a:ext cx="6624736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chemeClr val="bg1"/>
                </a:solidFill>
              </a:rPr>
              <a:t>EXAMPLE - Overview - Planning of EUMETSAT satellite systems</a:t>
            </a:r>
          </a:p>
        </p:txBody>
      </p:sp>
      <p:grpSp>
        <p:nvGrpSpPr>
          <p:cNvPr id="2" name="Group 245"/>
          <p:cNvGrpSpPr>
            <a:grpSpLocks/>
          </p:cNvGrpSpPr>
          <p:nvPr/>
        </p:nvGrpSpPr>
        <p:grpSpPr bwMode="auto">
          <a:xfrm>
            <a:off x="416169" y="1087438"/>
            <a:ext cx="8522677" cy="5278437"/>
            <a:chOff x="450376" y="1326637"/>
            <a:chExt cx="9232709" cy="4944510"/>
          </a:xfrm>
        </p:grpSpPr>
        <p:sp>
          <p:nvSpPr>
            <p:cNvPr id="204" name="Snip Single Corner Rectangle 203"/>
            <p:cNvSpPr/>
            <p:nvPr/>
          </p:nvSpPr>
          <p:spPr bwMode="auto">
            <a:xfrm>
              <a:off x="450376" y="1326637"/>
              <a:ext cx="225420" cy="4944510"/>
            </a:xfrm>
            <a:prstGeom prst="snip1Rect">
              <a:avLst/>
            </a:prstGeom>
            <a:solidFill>
              <a:schemeClr val="bg1">
                <a:lumMod val="7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36000" tIns="36000" rIns="36000" bIns="36000"/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endParaRPr lang="en-GB" sz="900" b="1" dirty="0">
                <a:solidFill>
                  <a:srgbClr val="FFFFFF">
                    <a:lumMod val="50000"/>
                  </a:srgbClr>
                </a:solidFill>
              </a:endParaRPr>
            </a:p>
          </p:txBody>
        </p:sp>
        <p:sp>
          <p:nvSpPr>
            <p:cNvPr id="205" name="Snip Single Corner Rectangle 204"/>
            <p:cNvSpPr/>
            <p:nvPr/>
          </p:nvSpPr>
          <p:spPr bwMode="auto">
            <a:xfrm>
              <a:off x="901217" y="1326637"/>
              <a:ext cx="225420" cy="4944510"/>
            </a:xfrm>
            <a:prstGeom prst="snip1Rect">
              <a:avLst/>
            </a:prstGeom>
            <a:solidFill>
              <a:schemeClr val="bg1">
                <a:lumMod val="7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36000" tIns="36000" rIns="36000" bIns="36000"/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endParaRPr lang="en-GB" sz="900" b="1">
                <a:solidFill>
                  <a:srgbClr val="FFFFFF">
                    <a:lumMod val="50000"/>
                  </a:srgbClr>
                </a:solidFill>
              </a:endParaRPr>
            </a:p>
          </p:txBody>
        </p:sp>
        <p:sp>
          <p:nvSpPr>
            <p:cNvPr id="206" name="Snip Single Corner Rectangle 205"/>
            <p:cNvSpPr/>
            <p:nvPr/>
          </p:nvSpPr>
          <p:spPr bwMode="auto">
            <a:xfrm>
              <a:off x="1350470" y="1326637"/>
              <a:ext cx="225420" cy="4944510"/>
            </a:xfrm>
            <a:prstGeom prst="snip1Rect">
              <a:avLst/>
            </a:prstGeom>
            <a:solidFill>
              <a:schemeClr val="bg1">
                <a:lumMod val="7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36000" tIns="36000" rIns="36000" bIns="36000"/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endParaRPr lang="en-GB" sz="900" b="1">
                <a:solidFill>
                  <a:srgbClr val="FFFFFF">
                    <a:lumMod val="50000"/>
                  </a:srgbClr>
                </a:solidFill>
              </a:endParaRPr>
            </a:p>
          </p:txBody>
        </p:sp>
        <p:sp>
          <p:nvSpPr>
            <p:cNvPr id="207" name="Snip Single Corner Rectangle 206"/>
            <p:cNvSpPr/>
            <p:nvPr/>
          </p:nvSpPr>
          <p:spPr bwMode="auto">
            <a:xfrm>
              <a:off x="1801311" y="1326637"/>
              <a:ext cx="225420" cy="4944510"/>
            </a:xfrm>
            <a:prstGeom prst="snip1Rect">
              <a:avLst/>
            </a:prstGeom>
            <a:solidFill>
              <a:schemeClr val="bg1">
                <a:lumMod val="7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36000" tIns="36000" rIns="36000" bIns="36000"/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endParaRPr lang="en-GB" sz="900" b="1">
                <a:solidFill>
                  <a:srgbClr val="FFFFFF">
                    <a:lumMod val="50000"/>
                  </a:srgbClr>
                </a:solidFill>
              </a:endParaRPr>
            </a:p>
          </p:txBody>
        </p:sp>
        <p:sp>
          <p:nvSpPr>
            <p:cNvPr id="208" name="Snip Single Corner Rectangle 207"/>
            <p:cNvSpPr/>
            <p:nvPr/>
          </p:nvSpPr>
          <p:spPr bwMode="auto">
            <a:xfrm>
              <a:off x="2252152" y="1326637"/>
              <a:ext cx="225420" cy="4944510"/>
            </a:xfrm>
            <a:prstGeom prst="snip1Rect">
              <a:avLst/>
            </a:prstGeom>
            <a:solidFill>
              <a:schemeClr val="bg1">
                <a:lumMod val="7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36000" tIns="36000" rIns="36000" bIns="36000"/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endParaRPr lang="en-GB" sz="900" b="1">
                <a:solidFill>
                  <a:srgbClr val="FFFFFF">
                    <a:lumMod val="50000"/>
                  </a:srgbClr>
                </a:solidFill>
              </a:endParaRPr>
            </a:p>
          </p:txBody>
        </p:sp>
        <p:sp>
          <p:nvSpPr>
            <p:cNvPr id="209" name="Snip Single Corner Rectangle 208"/>
            <p:cNvSpPr/>
            <p:nvPr/>
          </p:nvSpPr>
          <p:spPr bwMode="auto">
            <a:xfrm>
              <a:off x="2702992" y="1326637"/>
              <a:ext cx="223832" cy="4944510"/>
            </a:xfrm>
            <a:prstGeom prst="snip1Rect">
              <a:avLst/>
            </a:prstGeom>
            <a:solidFill>
              <a:schemeClr val="bg1">
                <a:lumMod val="7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36000" tIns="36000" rIns="36000" bIns="36000"/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endParaRPr lang="en-GB" sz="900" b="1">
                <a:solidFill>
                  <a:srgbClr val="FFFFFF">
                    <a:lumMod val="50000"/>
                  </a:srgbClr>
                </a:solidFill>
              </a:endParaRPr>
            </a:p>
          </p:txBody>
        </p:sp>
        <p:sp>
          <p:nvSpPr>
            <p:cNvPr id="210" name="Snip Single Corner Rectangle 209"/>
            <p:cNvSpPr/>
            <p:nvPr/>
          </p:nvSpPr>
          <p:spPr bwMode="auto">
            <a:xfrm>
              <a:off x="3152245" y="1326637"/>
              <a:ext cx="225420" cy="4944510"/>
            </a:xfrm>
            <a:prstGeom prst="snip1Rect">
              <a:avLst/>
            </a:prstGeom>
            <a:solidFill>
              <a:schemeClr val="bg1">
                <a:lumMod val="7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36000" tIns="36000" rIns="36000" bIns="36000"/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endParaRPr lang="en-GB" sz="900" b="1">
                <a:solidFill>
                  <a:srgbClr val="FFFFFF">
                    <a:lumMod val="50000"/>
                  </a:srgbClr>
                </a:solidFill>
              </a:endParaRPr>
            </a:p>
          </p:txBody>
        </p:sp>
        <p:sp>
          <p:nvSpPr>
            <p:cNvPr id="211" name="Snip Single Corner Rectangle 210"/>
            <p:cNvSpPr/>
            <p:nvPr/>
          </p:nvSpPr>
          <p:spPr bwMode="auto">
            <a:xfrm>
              <a:off x="3603086" y="1326637"/>
              <a:ext cx="225420" cy="4944510"/>
            </a:xfrm>
            <a:prstGeom prst="snip1Rect">
              <a:avLst/>
            </a:prstGeom>
            <a:solidFill>
              <a:schemeClr val="bg1">
                <a:lumMod val="7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36000" tIns="36000" rIns="36000" bIns="36000"/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endParaRPr lang="en-GB" sz="900" b="1">
                <a:solidFill>
                  <a:srgbClr val="FFFFFF">
                    <a:lumMod val="50000"/>
                  </a:srgbClr>
                </a:solidFill>
              </a:endParaRPr>
            </a:p>
          </p:txBody>
        </p:sp>
        <p:sp>
          <p:nvSpPr>
            <p:cNvPr id="212" name="Snip Single Corner Rectangle 211"/>
            <p:cNvSpPr/>
            <p:nvPr/>
          </p:nvSpPr>
          <p:spPr bwMode="auto">
            <a:xfrm>
              <a:off x="4053926" y="1326637"/>
              <a:ext cx="225420" cy="4944510"/>
            </a:xfrm>
            <a:prstGeom prst="snip1Rect">
              <a:avLst/>
            </a:prstGeom>
            <a:solidFill>
              <a:schemeClr val="bg1">
                <a:lumMod val="7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36000" tIns="36000" rIns="36000" bIns="36000"/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endParaRPr lang="en-GB" sz="900" b="1">
                <a:solidFill>
                  <a:srgbClr val="FFFFFF">
                    <a:lumMod val="50000"/>
                  </a:srgbClr>
                </a:solidFill>
              </a:endParaRPr>
            </a:p>
          </p:txBody>
        </p:sp>
        <p:sp>
          <p:nvSpPr>
            <p:cNvPr id="213" name="Snip Single Corner Rectangle 212"/>
            <p:cNvSpPr/>
            <p:nvPr/>
          </p:nvSpPr>
          <p:spPr bwMode="auto">
            <a:xfrm>
              <a:off x="4503180" y="1326637"/>
              <a:ext cx="225420" cy="4944510"/>
            </a:xfrm>
            <a:prstGeom prst="snip1Rect">
              <a:avLst/>
            </a:prstGeom>
            <a:solidFill>
              <a:schemeClr val="bg1">
                <a:lumMod val="7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36000" tIns="36000" rIns="36000" bIns="36000"/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endParaRPr lang="en-GB" sz="900" b="1">
                <a:solidFill>
                  <a:srgbClr val="FFFFFF">
                    <a:lumMod val="50000"/>
                  </a:srgbClr>
                </a:solidFill>
              </a:endParaRPr>
            </a:p>
          </p:txBody>
        </p:sp>
        <p:sp>
          <p:nvSpPr>
            <p:cNvPr id="214" name="Snip Single Corner Rectangle 213"/>
            <p:cNvSpPr/>
            <p:nvPr/>
          </p:nvSpPr>
          <p:spPr bwMode="auto">
            <a:xfrm>
              <a:off x="4954021" y="1326637"/>
              <a:ext cx="225420" cy="4944510"/>
            </a:xfrm>
            <a:prstGeom prst="snip1Rect">
              <a:avLst/>
            </a:prstGeom>
            <a:solidFill>
              <a:schemeClr val="bg1">
                <a:lumMod val="7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36000" tIns="36000" rIns="36000" bIns="36000"/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endParaRPr lang="en-GB" sz="900" b="1">
                <a:solidFill>
                  <a:srgbClr val="FFFFFF">
                    <a:lumMod val="50000"/>
                  </a:srgbClr>
                </a:solidFill>
              </a:endParaRPr>
            </a:p>
          </p:txBody>
        </p:sp>
        <p:sp>
          <p:nvSpPr>
            <p:cNvPr id="215" name="Snip Single Corner Rectangle 214"/>
            <p:cNvSpPr/>
            <p:nvPr/>
          </p:nvSpPr>
          <p:spPr bwMode="auto">
            <a:xfrm>
              <a:off x="5404862" y="1326637"/>
              <a:ext cx="225420" cy="4944510"/>
            </a:xfrm>
            <a:prstGeom prst="snip1Rect">
              <a:avLst/>
            </a:prstGeom>
            <a:solidFill>
              <a:schemeClr val="bg1">
                <a:lumMod val="7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36000" tIns="36000" rIns="36000" bIns="36000"/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endParaRPr lang="en-GB" sz="900" b="1">
                <a:solidFill>
                  <a:srgbClr val="FFFFFF">
                    <a:lumMod val="50000"/>
                  </a:srgbClr>
                </a:solidFill>
              </a:endParaRPr>
            </a:p>
          </p:txBody>
        </p:sp>
        <p:sp>
          <p:nvSpPr>
            <p:cNvPr id="216" name="Snip Single Corner Rectangle 215"/>
            <p:cNvSpPr/>
            <p:nvPr/>
          </p:nvSpPr>
          <p:spPr bwMode="auto">
            <a:xfrm>
              <a:off x="5854114" y="1326637"/>
              <a:ext cx="225420" cy="4944510"/>
            </a:xfrm>
            <a:prstGeom prst="snip1Rect">
              <a:avLst/>
            </a:prstGeom>
            <a:solidFill>
              <a:schemeClr val="bg1">
                <a:lumMod val="7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36000" tIns="36000" rIns="36000" bIns="36000"/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endParaRPr lang="en-GB" sz="900" b="1">
                <a:solidFill>
                  <a:srgbClr val="FFFFFF">
                    <a:lumMod val="50000"/>
                  </a:srgbClr>
                </a:solidFill>
              </a:endParaRPr>
            </a:p>
          </p:txBody>
        </p:sp>
        <p:sp>
          <p:nvSpPr>
            <p:cNvPr id="217" name="Snip Single Corner Rectangle 216"/>
            <p:cNvSpPr/>
            <p:nvPr/>
          </p:nvSpPr>
          <p:spPr bwMode="auto">
            <a:xfrm>
              <a:off x="6304955" y="1326637"/>
              <a:ext cx="225420" cy="4944510"/>
            </a:xfrm>
            <a:prstGeom prst="snip1Rect">
              <a:avLst/>
            </a:prstGeom>
            <a:solidFill>
              <a:schemeClr val="bg1">
                <a:lumMod val="7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36000" tIns="36000" rIns="36000" bIns="36000"/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endParaRPr lang="en-GB" sz="900" b="1">
                <a:solidFill>
                  <a:srgbClr val="FFFFFF">
                    <a:lumMod val="50000"/>
                  </a:srgbClr>
                </a:solidFill>
              </a:endParaRPr>
            </a:p>
          </p:txBody>
        </p:sp>
        <p:sp>
          <p:nvSpPr>
            <p:cNvPr id="218" name="Snip Single Corner Rectangle 217"/>
            <p:cNvSpPr/>
            <p:nvPr/>
          </p:nvSpPr>
          <p:spPr bwMode="auto">
            <a:xfrm>
              <a:off x="6755796" y="1326637"/>
              <a:ext cx="225420" cy="4944510"/>
            </a:xfrm>
            <a:prstGeom prst="snip1Rect">
              <a:avLst/>
            </a:prstGeom>
            <a:solidFill>
              <a:schemeClr val="bg1">
                <a:lumMod val="7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36000" tIns="36000" rIns="36000" bIns="36000"/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endParaRPr lang="en-GB" sz="900" b="1">
                <a:solidFill>
                  <a:srgbClr val="FFFFFF">
                    <a:lumMod val="50000"/>
                  </a:srgbClr>
                </a:solidFill>
              </a:endParaRPr>
            </a:p>
          </p:txBody>
        </p:sp>
        <p:sp>
          <p:nvSpPr>
            <p:cNvPr id="219" name="Snip Single Corner Rectangle 218"/>
            <p:cNvSpPr/>
            <p:nvPr/>
          </p:nvSpPr>
          <p:spPr bwMode="auto">
            <a:xfrm>
              <a:off x="7206636" y="1326637"/>
              <a:ext cx="223833" cy="4944510"/>
            </a:xfrm>
            <a:prstGeom prst="snip1Rect">
              <a:avLst/>
            </a:prstGeom>
            <a:solidFill>
              <a:schemeClr val="bg1">
                <a:lumMod val="7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36000" tIns="36000" rIns="36000" bIns="36000"/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endParaRPr lang="en-GB" sz="900" b="1">
                <a:solidFill>
                  <a:srgbClr val="FFFFFF">
                    <a:lumMod val="50000"/>
                  </a:srgbClr>
                </a:solidFill>
              </a:endParaRPr>
            </a:p>
          </p:txBody>
        </p:sp>
        <p:sp>
          <p:nvSpPr>
            <p:cNvPr id="220" name="Snip Single Corner Rectangle 219"/>
            <p:cNvSpPr/>
            <p:nvPr/>
          </p:nvSpPr>
          <p:spPr bwMode="auto">
            <a:xfrm>
              <a:off x="7655890" y="1326637"/>
              <a:ext cx="225420" cy="4944510"/>
            </a:xfrm>
            <a:prstGeom prst="snip1Rect">
              <a:avLst/>
            </a:prstGeom>
            <a:solidFill>
              <a:schemeClr val="bg1">
                <a:lumMod val="7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36000" tIns="36000" rIns="36000" bIns="36000"/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endParaRPr lang="en-GB" sz="900" b="1">
                <a:solidFill>
                  <a:srgbClr val="FFFFFF">
                    <a:lumMod val="50000"/>
                  </a:srgbClr>
                </a:solidFill>
              </a:endParaRPr>
            </a:p>
          </p:txBody>
        </p:sp>
        <p:sp>
          <p:nvSpPr>
            <p:cNvPr id="221" name="Snip Single Corner Rectangle 220"/>
            <p:cNvSpPr/>
            <p:nvPr/>
          </p:nvSpPr>
          <p:spPr bwMode="auto">
            <a:xfrm>
              <a:off x="8106731" y="1326637"/>
              <a:ext cx="225420" cy="4944510"/>
            </a:xfrm>
            <a:prstGeom prst="snip1Rect">
              <a:avLst/>
            </a:prstGeom>
            <a:solidFill>
              <a:schemeClr val="bg1">
                <a:lumMod val="7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36000" tIns="36000" rIns="36000" bIns="36000"/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endParaRPr lang="en-GB" sz="900" b="1">
                <a:solidFill>
                  <a:srgbClr val="FFFFFF">
                    <a:lumMod val="50000"/>
                  </a:srgbClr>
                </a:solidFill>
              </a:endParaRPr>
            </a:p>
          </p:txBody>
        </p:sp>
        <p:sp>
          <p:nvSpPr>
            <p:cNvPr id="222" name="Snip Single Corner Rectangle 221"/>
            <p:cNvSpPr/>
            <p:nvPr/>
          </p:nvSpPr>
          <p:spPr bwMode="auto">
            <a:xfrm>
              <a:off x="8557571" y="1326637"/>
              <a:ext cx="225420" cy="4944510"/>
            </a:xfrm>
            <a:prstGeom prst="snip1Rect">
              <a:avLst/>
            </a:prstGeom>
            <a:solidFill>
              <a:schemeClr val="bg1">
                <a:lumMod val="7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36000" tIns="36000" rIns="36000" bIns="36000"/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endParaRPr lang="en-GB" sz="900" b="1">
                <a:solidFill>
                  <a:srgbClr val="FFFFFF">
                    <a:lumMod val="50000"/>
                  </a:srgbClr>
                </a:solidFill>
              </a:endParaRPr>
            </a:p>
          </p:txBody>
        </p:sp>
        <p:sp>
          <p:nvSpPr>
            <p:cNvPr id="223" name="Snip Single Corner Rectangle 222"/>
            <p:cNvSpPr/>
            <p:nvPr/>
          </p:nvSpPr>
          <p:spPr bwMode="auto">
            <a:xfrm>
              <a:off x="9006824" y="1326637"/>
              <a:ext cx="225420" cy="4944510"/>
            </a:xfrm>
            <a:prstGeom prst="snip1Rect">
              <a:avLst/>
            </a:prstGeom>
            <a:solidFill>
              <a:schemeClr val="bg1">
                <a:lumMod val="7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36000" tIns="36000" rIns="36000" bIns="36000"/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endParaRPr lang="en-GB" sz="900" b="1">
                <a:solidFill>
                  <a:srgbClr val="FFFFFF">
                    <a:lumMod val="50000"/>
                  </a:srgbClr>
                </a:solidFill>
              </a:endParaRPr>
            </a:p>
          </p:txBody>
        </p:sp>
        <p:sp>
          <p:nvSpPr>
            <p:cNvPr id="224" name="Snip Single Corner Rectangle 223"/>
            <p:cNvSpPr/>
            <p:nvPr/>
          </p:nvSpPr>
          <p:spPr bwMode="auto">
            <a:xfrm>
              <a:off x="9457665" y="1326637"/>
              <a:ext cx="225420" cy="4944510"/>
            </a:xfrm>
            <a:prstGeom prst="snip1Rect">
              <a:avLst/>
            </a:prstGeom>
            <a:solidFill>
              <a:schemeClr val="bg1">
                <a:lumMod val="7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36000" tIns="36000" rIns="36000" bIns="36000"/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endParaRPr lang="en-GB" sz="900" b="1">
                <a:solidFill>
                  <a:srgbClr val="FFFFFF">
                    <a:lumMod val="50000"/>
                  </a:srgbClr>
                </a:solidFill>
              </a:endParaRPr>
            </a:p>
          </p:txBody>
        </p:sp>
      </p:grpSp>
      <p:sp>
        <p:nvSpPr>
          <p:cNvPr id="225" name="TextBox 174"/>
          <p:cNvSpPr txBox="1">
            <a:spLocks noChangeArrowheads="1"/>
          </p:cNvSpPr>
          <p:nvPr/>
        </p:nvSpPr>
        <p:spPr bwMode="auto">
          <a:xfrm>
            <a:off x="375138" y="1162050"/>
            <a:ext cx="31611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00</a:t>
            </a:r>
          </a:p>
        </p:txBody>
      </p:sp>
      <p:sp>
        <p:nvSpPr>
          <p:cNvPr id="226" name="TextBox 175"/>
          <p:cNvSpPr txBox="1">
            <a:spLocks noChangeArrowheads="1"/>
          </p:cNvSpPr>
          <p:nvPr/>
        </p:nvSpPr>
        <p:spPr bwMode="auto">
          <a:xfrm>
            <a:off x="587620" y="1162050"/>
            <a:ext cx="31611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01</a:t>
            </a:r>
          </a:p>
        </p:txBody>
      </p:sp>
      <p:sp>
        <p:nvSpPr>
          <p:cNvPr id="227" name="TextBox 176"/>
          <p:cNvSpPr txBox="1">
            <a:spLocks noChangeArrowheads="1"/>
          </p:cNvSpPr>
          <p:nvPr/>
        </p:nvSpPr>
        <p:spPr bwMode="auto">
          <a:xfrm>
            <a:off x="783981" y="1162050"/>
            <a:ext cx="31611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02</a:t>
            </a:r>
          </a:p>
        </p:txBody>
      </p:sp>
      <p:sp>
        <p:nvSpPr>
          <p:cNvPr id="228" name="TextBox 177"/>
          <p:cNvSpPr txBox="1">
            <a:spLocks noChangeArrowheads="1"/>
          </p:cNvSpPr>
          <p:nvPr/>
        </p:nvSpPr>
        <p:spPr bwMode="auto">
          <a:xfrm>
            <a:off x="997926" y="1162050"/>
            <a:ext cx="31611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03</a:t>
            </a:r>
          </a:p>
        </p:txBody>
      </p:sp>
      <p:sp>
        <p:nvSpPr>
          <p:cNvPr id="229" name="TextBox 178"/>
          <p:cNvSpPr txBox="1">
            <a:spLocks noChangeArrowheads="1"/>
          </p:cNvSpPr>
          <p:nvPr/>
        </p:nvSpPr>
        <p:spPr bwMode="auto">
          <a:xfrm>
            <a:off x="1201616" y="1162050"/>
            <a:ext cx="31611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04</a:t>
            </a:r>
          </a:p>
        </p:txBody>
      </p:sp>
      <p:sp>
        <p:nvSpPr>
          <p:cNvPr id="230" name="TextBox 179"/>
          <p:cNvSpPr txBox="1">
            <a:spLocks noChangeArrowheads="1"/>
          </p:cNvSpPr>
          <p:nvPr/>
        </p:nvSpPr>
        <p:spPr bwMode="auto">
          <a:xfrm>
            <a:off x="1414096" y="1162050"/>
            <a:ext cx="31611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05</a:t>
            </a:r>
          </a:p>
        </p:txBody>
      </p:sp>
      <p:sp>
        <p:nvSpPr>
          <p:cNvPr id="231" name="TextBox 180"/>
          <p:cNvSpPr txBox="1">
            <a:spLocks noChangeArrowheads="1"/>
          </p:cNvSpPr>
          <p:nvPr/>
        </p:nvSpPr>
        <p:spPr bwMode="auto">
          <a:xfrm>
            <a:off x="1616320" y="1162050"/>
            <a:ext cx="31611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06</a:t>
            </a:r>
          </a:p>
        </p:txBody>
      </p:sp>
      <p:sp>
        <p:nvSpPr>
          <p:cNvPr id="232" name="TextBox 181"/>
          <p:cNvSpPr txBox="1">
            <a:spLocks noChangeArrowheads="1"/>
          </p:cNvSpPr>
          <p:nvPr/>
        </p:nvSpPr>
        <p:spPr bwMode="auto">
          <a:xfrm>
            <a:off x="1828800" y="1162050"/>
            <a:ext cx="31611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07</a:t>
            </a:r>
          </a:p>
        </p:txBody>
      </p:sp>
      <p:sp>
        <p:nvSpPr>
          <p:cNvPr id="233" name="TextBox 182"/>
          <p:cNvSpPr txBox="1">
            <a:spLocks noChangeArrowheads="1"/>
          </p:cNvSpPr>
          <p:nvPr/>
        </p:nvSpPr>
        <p:spPr bwMode="auto">
          <a:xfrm>
            <a:off x="2035420" y="1162050"/>
            <a:ext cx="31611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08</a:t>
            </a:r>
          </a:p>
        </p:txBody>
      </p:sp>
      <p:sp>
        <p:nvSpPr>
          <p:cNvPr id="234" name="TextBox 183"/>
          <p:cNvSpPr txBox="1">
            <a:spLocks noChangeArrowheads="1"/>
          </p:cNvSpPr>
          <p:nvPr/>
        </p:nvSpPr>
        <p:spPr bwMode="auto">
          <a:xfrm>
            <a:off x="2249366" y="1162050"/>
            <a:ext cx="31611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09</a:t>
            </a:r>
          </a:p>
        </p:txBody>
      </p:sp>
      <p:sp>
        <p:nvSpPr>
          <p:cNvPr id="235" name="TextBox 184"/>
          <p:cNvSpPr txBox="1">
            <a:spLocks noChangeArrowheads="1"/>
          </p:cNvSpPr>
          <p:nvPr/>
        </p:nvSpPr>
        <p:spPr bwMode="auto">
          <a:xfrm>
            <a:off x="2445726" y="1162050"/>
            <a:ext cx="31611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10</a:t>
            </a:r>
          </a:p>
        </p:txBody>
      </p:sp>
      <p:sp>
        <p:nvSpPr>
          <p:cNvPr id="236" name="TextBox 185"/>
          <p:cNvSpPr txBox="1">
            <a:spLocks noChangeArrowheads="1"/>
          </p:cNvSpPr>
          <p:nvPr/>
        </p:nvSpPr>
        <p:spPr bwMode="auto">
          <a:xfrm>
            <a:off x="2658208" y="1162050"/>
            <a:ext cx="31611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11</a:t>
            </a:r>
          </a:p>
        </p:txBody>
      </p:sp>
      <p:sp>
        <p:nvSpPr>
          <p:cNvPr id="237" name="TextBox 186"/>
          <p:cNvSpPr txBox="1">
            <a:spLocks noChangeArrowheads="1"/>
          </p:cNvSpPr>
          <p:nvPr/>
        </p:nvSpPr>
        <p:spPr bwMode="auto">
          <a:xfrm>
            <a:off x="2863361" y="1162050"/>
            <a:ext cx="31611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12</a:t>
            </a:r>
          </a:p>
        </p:txBody>
      </p:sp>
      <p:sp>
        <p:nvSpPr>
          <p:cNvPr id="238" name="TextBox 187"/>
          <p:cNvSpPr txBox="1">
            <a:spLocks noChangeArrowheads="1"/>
          </p:cNvSpPr>
          <p:nvPr/>
        </p:nvSpPr>
        <p:spPr bwMode="auto">
          <a:xfrm>
            <a:off x="3075843" y="1162050"/>
            <a:ext cx="31611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13</a:t>
            </a:r>
          </a:p>
        </p:txBody>
      </p:sp>
      <p:sp>
        <p:nvSpPr>
          <p:cNvPr id="239" name="TextBox 188"/>
          <p:cNvSpPr txBox="1">
            <a:spLocks noChangeArrowheads="1"/>
          </p:cNvSpPr>
          <p:nvPr/>
        </p:nvSpPr>
        <p:spPr bwMode="auto">
          <a:xfrm>
            <a:off x="3278066" y="1162050"/>
            <a:ext cx="31611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14</a:t>
            </a:r>
          </a:p>
        </p:txBody>
      </p:sp>
      <p:sp>
        <p:nvSpPr>
          <p:cNvPr id="240" name="TextBox 189"/>
          <p:cNvSpPr txBox="1">
            <a:spLocks noChangeArrowheads="1"/>
          </p:cNvSpPr>
          <p:nvPr/>
        </p:nvSpPr>
        <p:spPr bwMode="auto">
          <a:xfrm>
            <a:off x="3490547" y="1162050"/>
            <a:ext cx="31611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15</a:t>
            </a:r>
          </a:p>
        </p:txBody>
      </p:sp>
      <p:sp>
        <p:nvSpPr>
          <p:cNvPr id="241" name="TextBox 190"/>
          <p:cNvSpPr txBox="1">
            <a:spLocks noChangeArrowheads="1"/>
          </p:cNvSpPr>
          <p:nvPr/>
        </p:nvSpPr>
        <p:spPr bwMode="auto">
          <a:xfrm>
            <a:off x="3700096" y="1162050"/>
            <a:ext cx="31611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16</a:t>
            </a:r>
          </a:p>
        </p:txBody>
      </p:sp>
      <p:sp>
        <p:nvSpPr>
          <p:cNvPr id="242" name="TextBox 191"/>
          <p:cNvSpPr txBox="1">
            <a:spLocks noChangeArrowheads="1"/>
          </p:cNvSpPr>
          <p:nvPr/>
        </p:nvSpPr>
        <p:spPr bwMode="auto">
          <a:xfrm>
            <a:off x="3912577" y="1162050"/>
            <a:ext cx="31611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17</a:t>
            </a:r>
          </a:p>
        </p:txBody>
      </p:sp>
      <p:sp>
        <p:nvSpPr>
          <p:cNvPr id="243" name="TextBox 192"/>
          <p:cNvSpPr txBox="1">
            <a:spLocks noChangeArrowheads="1"/>
          </p:cNvSpPr>
          <p:nvPr/>
        </p:nvSpPr>
        <p:spPr bwMode="auto">
          <a:xfrm>
            <a:off x="4108937" y="1162050"/>
            <a:ext cx="31611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18</a:t>
            </a:r>
          </a:p>
        </p:txBody>
      </p:sp>
      <p:sp>
        <p:nvSpPr>
          <p:cNvPr id="244" name="TextBox 193"/>
          <p:cNvSpPr txBox="1">
            <a:spLocks noChangeArrowheads="1"/>
          </p:cNvSpPr>
          <p:nvPr/>
        </p:nvSpPr>
        <p:spPr bwMode="auto">
          <a:xfrm>
            <a:off x="4322884" y="1162050"/>
            <a:ext cx="31611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19</a:t>
            </a:r>
          </a:p>
        </p:txBody>
      </p:sp>
      <p:sp>
        <p:nvSpPr>
          <p:cNvPr id="245" name="TextBox 194"/>
          <p:cNvSpPr txBox="1">
            <a:spLocks noChangeArrowheads="1"/>
          </p:cNvSpPr>
          <p:nvPr/>
        </p:nvSpPr>
        <p:spPr bwMode="auto">
          <a:xfrm>
            <a:off x="4526573" y="1162050"/>
            <a:ext cx="31611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20</a:t>
            </a:r>
          </a:p>
        </p:txBody>
      </p:sp>
      <p:sp>
        <p:nvSpPr>
          <p:cNvPr id="246" name="TextBox 195"/>
          <p:cNvSpPr txBox="1">
            <a:spLocks noChangeArrowheads="1"/>
          </p:cNvSpPr>
          <p:nvPr/>
        </p:nvSpPr>
        <p:spPr bwMode="auto">
          <a:xfrm>
            <a:off x="4739054" y="1162050"/>
            <a:ext cx="31611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21</a:t>
            </a:r>
          </a:p>
        </p:txBody>
      </p:sp>
      <p:sp>
        <p:nvSpPr>
          <p:cNvPr id="247" name="TextBox 196"/>
          <p:cNvSpPr txBox="1">
            <a:spLocks noChangeArrowheads="1"/>
          </p:cNvSpPr>
          <p:nvPr/>
        </p:nvSpPr>
        <p:spPr bwMode="auto">
          <a:xfrm>
            <a:off x="4941277" y="1162050"/>
            <a:ext cx="31611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22</a:t>
            </a:r>
          </a:p>
        </p:txBody>
      </p:sp>
      <p:sp>
        <p:nvSpPr>
          <p:cNvPr id="248" name="TextBox 197"/>
          <p:cNvSpPr txBox="1">
            <a:spLocks noChangeArrowheads="1"/>
          </p:cNvSpPr>
          <p:nvPr/>
        </p:nvSpPr>
        <p:spPr bwMode="auto">
          <a:xfrm>
            <a:off x="5153758" y="1162050"/>
            <a:ext cx="31611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23</a:t>
            </a:r>
          </a:p>
        </p:txBody>
      </p:sp>
      <p:sp>
        <p:nvSpPr>
          <p:cNvPr id="249" name="TextBox 198"/>
          <p:cNvSpPr txBox="1">
            <a:spLocks noChangeArrowheads="1"/>
          </p:cNvSpPr>
          <p:nvPr/>
        </p:nvSpPr>
        <p:spPr bwMode="auto">
          <a:xfrm>
            <a:off x="5360377" y="1162050"/>
            <a:ext cx="31611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24</a:t>
            </a:r>
          </a:p>
        </p:txBody>
      </p:sp>
      <p:sp>
        <p:nvSpPr>
          <p:cNvPr id="250" name="TextBox 199"/>
          <p:cNvSpPr txBox="1">
            <a:spLocks noChangeArrowheads="1"/>
          </p:cNvSpPr>
          <p:nvPr/>
        </p:nvSpPr>
        <p:spPr bwMode="auto">
          <a:xfrm>
            <a:off x="5574324" y="1162050"/>
            <a:ext cx="31611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25</a:t>
            </a:r>
          </a:p>
        </p:txBody>
      </p:sp>
      <p:sp>
        <p:nvSpPr>
          <p:cNvPr id="251" name="TextBox 200"/>
          <p:cNvSpPr txBox="1">
            <a:spLocks noChangeArrowheads="1"/>
          </p:cNvSpPr>
          <p:nvPr/>
        </p:nvSpPr>
        <p:spPr bwMode="auto">
          <a:xfrm>
            <a:off x="5770684" y="1162050"/>
            <a:ext cx="31611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26</a:t>
            </a:r>
          </a:p>
        </p:txBody>
      </p:sp>
      <p:sp>
        <p:nvSpPr>
          <p:cNvPr id="252" name="TextBox 201"/>
          <p:cNvSpPr txBox="1">
            <a:spLocks noChangeArrowheads="1"/>
          </p:cNvSpPr>
          <p:nvPr/>
        </p:nvSpPr>
        <p:spPr bwMode="auto">
          <a:xfrm>
            <a:off x="5983166" y="1162050"/>
            <a:ext cx="31611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27</a:t>
            </a:r>
          </a:p>
        </p:txBody>
      </p:sp>
      <p:sp>
        <p:nvSpPr>
          <p:cNvPr id="253" name="TextBox 202"/>
          <p:cNvSpPr txBox="1">
            <a:spLocks noChangeArrowheads="1"/>
          </p:cNvSpPr>
          <p:nvPr/>
        </p:nvSpPr>
        <p:spPr bwMode="auto">
          <a:xfrm>
            <a:off x="6188320" y="1162050"/>
            <a:ext cx="31611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28</a:t>
            </a:r>
          </a:p>
        </p:txBody>
      </p:sp>
      <p:sp>
        <p:nvSpPr>
          <p:cNvPr id="254" name="TextBox 203"/>
          <p:cNvSpPr txBox="1">
            <a:spLocks noChangeArrowheads="1"/>
          </p:cNvSpPr>
          <p:nvPr/>
        </p:nvSpPr>
        <p:spPr bwMode="auto">
          <a:xfrm>
            <a:off x="6400800" y="1162050"/>
            <a:ext cx="31611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29</a:t>
            </a:r>
          </a:p>
        </p:txBody>
      </p:sp>
      <p:sp>
        <p:nvSpPr>
          <p:cNvPr id="255" name="TextBox 204"/>
          <p:cNvSpPr txBox="1">
            <a:spLocks noChangeArrowheads="1"/>
          </p:cNvSpPr>
          <p:nvPr/>
        </p:nvSpPr>
        <p:spPr bwMode="auto">
          <a:xfrm>
            <a:off x="6603024" y="1162050"/>
            <a:ext cx="31611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30</a:t>
            </a:r>
          </a:p>
        </p:txBody>
      </p:sp>
      <p:sp>
        <p:nvSpPr>
          <p:cNvPr id="256" name="TextBox 205"/>
          <p:cNvSpPr txBox="1">
            <a:spLocks noChangeArrowheads="1"/>
          </p:cNvSpPr>
          <p:nvPr/>
        </p:nvSpPr>
        <p:spPr bwMode="auto">
          <a:xfrm>
            <a:off x="6815503" y="1162050"/>
            <a:ext cx="31611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31</a:t>
            </a:r>
          </a:p>
        </p:txBody>
      </p:sp>
      <p:sp>
        <p:nvSpPr>
          <p:cNvPr id="257" name="TextBox 206"/>
          <p:cNvSpPr txBox="1">
            <a:spLocks noChangeArrowheads="1"/>
          </p:cNvSpPr>
          <p:nvPr/>
        </p:nvSpPr>
        <p:spPr bwMode="auto">
          <a:xfrm>
            <a:off x="7027984" y="1162050"/>
            <a:ext cx="31611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32</a:t>
            </a:r>
          </a:p>
        </p:txBody>
      </p:sp>
      <p:sp>
        <p:nvSpPr>
          <p:cNvPr id="258" name="TextBox 207"/>
          <p:cNvSpPr txBox="1">
            <a:spLocks noChangeArrowheads="1"/>
          </p:cNvSpPr>
          <p:nvPr/>
        </p:nvSpPr>
        <p:spPr bwMode="auto">
          <a:xfrm>
            <a:off x="7234604" y="1162050"/>
            <a:ext cx="31611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33</a:t>
            </a:r>
          </a:p>
        </p:txBody>
      </p:sp>
      <p:sp>
        <p:nvSpPr>
          <p:cNvPr id="259" name="TextBox 208"/>
          <p:cNvSpPr txBox="1">
            <a:spLocks noChangeArrowheads="1"/>
          </p:cNvSpPr>
          <p:nvPr/>
        </p:nvSpPr>
        <p:spPr bwMode="auto">
          <a:xfrm>
            <a:off x="7447084" y="1162050"/>
            <a:ext cx="31611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34</a:t>
            </a:r>
          </a:p>
        </p:txBody>
      </p:sp>
      <p:sp>
        <p:nvSpPr>
          <p:cNvPr id="260" name="TextBox 209"/>
          <p:cNvSpPr txBox="1">
            <a:spLocks noChangeArrowheads="1"/>
          </p:cNvSpPr>
          <p:nvPr/>
        </p:nvSpPr>
        <p:spPr bwMode="auto">
          <a:xfrm>
            <a:off x="7644912" y="1162050"/>
            <a:ext cx="31611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35</a:t>
            </a:r>
          </a:p>
        </p:txBody>
      </p:sp>
      <p:sp>
        <p:nvSpPr>
          <p:cNvPr id="261" name="TextBox 210"/>
          <p:cNvSpPr txBox="1">
            <a:spLocks noChangeArrowheads="1"/>
          </p:cNvSpPr>
          <p:nvPr/>
        </p:nvSpPr>
        <p:spPr bwMode="auto">
          <a:xfrm>
            <a:off x="7857393" y="1162050"/>
            <a:ext cx="31611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36</a:t>
            </a:r>
          </a:p>
        </p:txBody>
      </p:sp>
      <p:sp>
        <p:nvSpPr>
          <p:cNvPr id="262" name="TextBox 211"/>
          <p:cNvSpPr txBox="1">
            <a:spLocks noChangeArrowheads="1"/>
          </p:cNvSpPr>
          <p:nvPr/>
        </p:nvSpPr>
        <p:spPr bwMode="auto">
          <a:xfrm>
            <a:off x="8061081" y="1162050"/>
            <a:ext cx="31611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37</a:t>
            </a:r>
          </a:p>
        </p:txBody>
      </p:sp>
      <p:sp>
        <p:nvSpPr>
          <p:cNvPr id="263" name="TextBox 212"/>
          <p:cNvSpPr txBox="1">
            <a:spLocks noChangeArrowheads="1"/>
          </p:cNvSpPr>
          <p:nvPr/>
        </p:nvSpPr>
        <p:spPr bwMode="auto">
          <a:xfrm>
            <a:off x="8275026" y="1162050"/>
            <a:ext cx="31611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38</a:t>
            </a:r>
          </a:p>
        </p:txBody>
      </p:sp>
      <p:sp>
        <p:nvSpPr>
          <p:cNvPr id="264" name="TextBox 213"/>
          <p:cNvSpPr txBox="1">
            <a:spLocks noChangeArrowheads="1"/>
          </p:cNvSpPr>
          <p:nvPr/>
        </p:nvSpPr>
        <p:spPr bwMode="auto">
          <a:xfrm>
            <a:off x="8475784" y="1162050"/>
            <a:ext cx="31611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39</a:t>
            </a:r>
          </a:p>
        </p:txBody>
      </p:sp>
      <p:sp>
        <p:nvSpPr>
          <p:cNvPr id="265" name="TextBox 214"/>
          <p:cNvSpPr txBox="1">
            <a:spLocks noChangeArrowheads="1"/>
          </p:cNvSpPr>
          <p:nvPr/>
        </p:nvSpPr>
        <p:spPr bwMode="auto">
          <a:xfrm>
            <a:off x="8689731" y="1162050"/>
            <a:ext cx="31611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40</a:t>
            </a:r>
          </a:p>
        </p:txBody>
      </p:sp>
      <p:sp>
        <p:nvSpPr>
          <p:cNvPr id="266" name="TextBox 215"/>
          <p:cNvSpPr txBox="1">
            <a:spLocks noChangeArrowheads="1"/>
          </p:cNvSpPr>
          <p:nvPr/>
        </p:nvSpPr>
        <p:spPr bwMode="auto">
          <a:xfrm>
            <a:off x="2" y="1162050"/>
            <a:ext cx="518091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>
                <a:solidFill>
                  <a:srgbClr val="002569"/>
                </a:solidFill>
              </a:rPr>
              <a:t>YEAR...</a:t>
            </a:r>
          </a:p>
        </p:txBody>
      </p:sp>
      <p:sp>
        <p:nvSpPr>
          <p:cNvPr id="267" name="Rectangle 266"/>
          <p:cNvSpPr/>
          <p:nvPr/>
        </p:nvSpPr>
        <p:spPr>
          <a:xfrm>
            <a:off x="0" y="1390653"/>
            <a:ext cx="3324958" cy="16351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900" dirty="0">
                <a:solidFill>
                  <a:srgbClr val="FFFFFF"/>
                </a:solidFill>
              </a:rPr>
              <a:t>             METEOSAT FIRST GENERATION</a:t>
            </a:r>
          </a:p>
        </p:txBody>
      </p:sp>
      <p:sp>
        <p:nvSpPr>
          <p:cNvPr id="268" name="Rectangle 267"/>
          <p:cNvSpPr/>
          <p:nvPr/>
        </p:nvSpPr>
        <p:spPr>
          <a:xfrm>
            <a:off x="1" y="1557341"/>
            <a:ext cx="2703635" cy="166687"/>
          </a:xfrm>
          <a:prstGeom prst="rect">
            <a:avLst/>
          </a:prstGeom>
          <a:solidFill>
            <a:schemeClr val="accent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900" dirty="0">
                <a:solidFill>
                  <a:srgbClr val="FFFFFF"/>
                </a:solidFill>
              </a:rPr>
              <a:t>             METEOSAT-6</a:t>
            </a:r>
          </a:p>
        </p:txBody>
      </p:sp>
      <p:sp>
        <p:nvSpPr>
          <p:cNvPr id="269" name="Rectangle 268"/>
          <p:cNvSpPr/>
          <p:nvPr/>
        </p:nvSpPr>
        <p:spPr>
          <a:xfrm>
            <a:off x="2" y="1712913"/>
            <a:ext cx="3310304" cy="182562"/>
          </a:xfrm>
          <a:prstGeom prst="rect">
            <a:avLst/>
          </a:prstGeom>
          <a:solidFill>
            <a:schemeClr val="accent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900" dirty="0">
                <a:solidFill>
                  <a:srgbClr val="FFFFFF"/>
                </a:solidFill>
              </a:rPr>
              <a:t>             METEOSAT-7</a:t>
            </a:r>
          </a:p>
        </p:txBody>
      </p:sp>
      <p:sp>
        <p:nvSpPr>
          <p:cNvPr id="270" name="Rectangle 269"/>
          <p:cNvSpPr/>
          <p:nvPr/>
        </p:nvSpPr>
        <p:spPr>
          <a:xfrm>
            <a:off x="978877" y="1903413"/>
            <a:ext cx="4214446" cy="165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900" dirty="0">
                <a:solidFill>
                  <a:srgbClr val="FFFFFF"/>
                </a:solidFill>
              </a:rPr>
              <a:t>METEOSAT SECOND GENERATION</a:t>
            </a:r>
          </a:p>
        </p:txBody>
      </p:sp>
      <p:sp>
        <p:nvSpPr>
          <p:cNvPr id="271" name="Rectangle 270"/>
          <p:cNvSpPr/>
          <p:nvPr/>
        </p:nvSpPr>
        <p:spPr>
          <a:xfrm>
            <a:off x="980344" y="2073276"/>
            <a:ext cx="2136531" cy="168275"/>
          </a:xfrm>
          <a:prstGeom prst="rect">
            <a:avLst/>
          </a:prstGeom>
          <a:solidFill>
            <a:schemeClr val="accent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900" dirty="0">
                <a:solidFill>
                  <a:srgbClr val="FFFFFF"/>
                </a:solidFill>
              </a:rPr>
              <a:t>METEOSAT-8</a:t>
            </a:r>
          </a:p>
        </p:txBody>
      </p:sp>
      <p:sp>
        <p:nvSpPr>
          <p:cNvPr id="272" name="Rectangle 271"/>
          <p:cNvSpPr/>
          <p:nvPr/>
        </p:nvSpPr>
        <p:spPr>
          <a:xfrm>
            <a:off x="1650023" y="2249488"/>
            <a:ext cx="1881554" cy="165100"/>
          </a:xfrm>
          <a:prstGeom prst="rect">
            <a:avLst/>
          </a:prstGeom>
          <a:solidFill>
            <a:schemeClr val="accent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900" dirty="0">
                <a:solidFill>
                  <a:srgbClr val="FFFFFF"/>
                </a:solidFill>
              </a:rPr>
              <a:t>METEOSAT-9</a:t>
            </a:r>
          </a:p>
        </p:txBody>
      </p:sp>
      <p:sp>
        <p:nvSpPr>
          <p:cNvPr id="273" name="Rectangle 272"/>
          <p:cNvSpPr/>
          <p:nvPr/>
        </p:nvSpPr>
        <p:spPr>
          <a:xfrm>
            <a:off x="3014298" y="2419350"/>
            <a:ext cx="1672003" cy="165100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900" dirty="0">
                <a:solidFill>
                  <a:srgbClr val="FFFFFF"/>
                </a:solidFill>
              </a:rPr>
              <a:t>METEOSAT-10</a:t>
            </a:r>
          </a:p>
        </p:txBody>
      </p:sp>
      <p:sp>
        <p:nvSpPr>
          <p:cNvPr id="274" name="Rectangle 273"/>
          <p:cNvSpPr/>
          <p:nvPr/>
        </p:nvSpPr>
        <p:spPr>
          <a:xfrm>
            <a:off x="3521321" y="2590800"/>
            <a:ext cx="1677865" cy="165100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900" dirty="0">
                <a:solidFill>
                  <a:srgbClr val="FFFFFF"/>
                </a:solidFill>
              </a:rPr>
              <a:t>METEOSAT-11</a:t>
            </a:r>
          </a:p>
        </p:txBody>
      </p:sp>
      <p:sp>
        <p:nvSpPr>
          <p:cNvPr id="275" name="Rectangle 274"/>
          <p:cNvSpPr/>
          <p:nvPr/>
        </p:nvSpPr>
        <p:spPr>
          <a:xfrm>
            <a:off x="4158763" y="2803528"/>
            <a:ext cx="4359520" cy="1682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900" dirty="0">
                <a:solidFill>
                  <a:srgbClr val="FFFFFF"/>
                </a:solidFill>
              </a:rPr>
              <a:t>METEOSAT THIRD GENERATION</a:t>
            </a:r>
          </a:p>
        </p:txBody>
      </p:sp>
      <p:sp>
        <p:nvSpPr>
          <p:cNvPr id="276" name="Rectangle 275"/>
          <p:cNvSpPr/>
          <p:nvPr/>
        </p:nvSpPr>
        <p:spPr>
          <a:xfrm>
            <a:off x="4158761" y="2981325"/>
            <a:ext cx="1666143" cy="165100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900" dirty="0">
                <a:solidFill>
                  <a:srgbClr val="FFFFFF"/>
                </a:solidFill>
              </a:rPr>
              <a:t>MTG-l-1</a:t>
            </a:r>
          </a:p>
        </p:txBody>
      </p:sp>
      <p:sp>
        <p:nvSpPr>
          <p:cNvPr id="277" name="Rectangle 276"/>
          <p:cNvSpPr/>
          <p:nvPr/>
        </p:nvSpPr>
        <p:spPr>
          <a:xfrm>
            <a:off x="4469425" y="3154363"/>
            <a:ext cx="1661746" cy="163512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900" dirty="0">
                <a:solidFill>
                  <a:srgbClr val="FFFFFF"/>
                </a:solidFill>
              </a:rPr>
              <a:t>MTG-S-1</a:t>
            </a:r>
          </a:p>
        </p:txBody>
      </p:sp>
      <p:sp>
        <p:nvSpPr>
          <p:cNvPr id="278" name="Rectangle 277"/>
          <p:cNvSpPr/>
          <p:nvPr/>
        </p:nvSpPr>
        <p:spPr>
          <a:xfrm>
            <a:off x="5162551" y="3319463"/>
            <a:ext cx="1695450" cy="169862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900" dirty="0">
                <a:solidFill>
                  <a:srgbClr val="FFFFFF"/>
                </a:solidFill>
              </a:rPr>
              <a:t>MTG-l-2</a:t>
            </a:r>
          </a:p>
        </p:txBody>
      </p:sp>
      <p:sp>
        <p:nvSpPr>
          <p:cNvPr id="279" name="Rectangle 278"/>
          <p:cNvSpPr/>
          <p:nvPr/>
        </p:nvSpPr>
        <p:spPr>
          <a:xfrm>
            <a:off x="5820509" y="3495675"/>
            <a:ext cx="1667608" cy="168275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900" dirty="0">
                <a:solidFill>
                  <a:srgbClr val="FFFFFF"/>
                </a:solidFill>
              </a:rPr>
              <a:t>MTG-l-3</a:t>
            </a:r>
          </a:p>
        </p:txBody>
      </p:sp>
      <p:sp>
        <p:nvSpPr>
          <p:cNvPr id="280" name="Rectangle 279"/>
          <p:cNvSpPr/>
          <p:nvPr/>
        </p:nvSpPr>
        <p:spPr>
          <a:xfrm>
            <a:off x="6131171" y="3667126"/>
            <a:ext cx="1657350" cy="163513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900" dirty="0">
                <a:solidFill>
                  <a:srgbClr val="FFFFFF"/>
                </a:solidFill>
              </a:rPr>
              <a:t>MTG-S-2</a:t>
            </a:r>
          </a:p>
        </p:txBody>
      </p:sp>
      <p:sp>
        <p:nvSpPr>
          <p:cNvPr id="281" name="Rectangle 280"/>
          <p:cNvSpPr/>
          <p:nvPr/>
        </p:nvSpPr>
        <p:spPr>
          <a:xfrm>
            <a:off x="6830158" y="3840163"/>
            <a:ext cx="1688123" cy="165100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900" dirty="0">
                <a:solidFill>
                  <a:srgbClr val="FFFFFF"/>
                </a:solidFill>
              </a:rPr>
              <a:t>MTG-l-4</a:t>
            </a:r>
          </a:p>
        </p:txBody>
      </p:sp>
      <p:sp>
        <p:nvSpPr>
          <p:cNvPr id="282" name="Rectangle 281"/>
          <p:cNvSpPr/>
          <p:nvPr/>
        </p:nvSpPr>
        <p:spPr>
          <a:xfrm>
            <a:off x="1811215" y="3963988"/>
            <a:ext cx="3382108" cy="165100"/>
          </a:xfrm>
          <a:prstGeom prst="rect">
            <a:avLst/>
          </a:prstGeom>
          <a:solidFill>
            <a:schemeClr val="accent4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900" dirty="0">
                <a:solidFill>
                  <a:srgbClr val="FFFFFF"/>
                </a:solidFill>
              </a:rPr>
              <a:t>EUMETSAT POLAR SYSTEM (EPS)</a:t>
            </a:r>
          </a:p>
        </p:txBody>
      </p:sp>
      <p:sp>
        <p:nvSpPr>
          <p:cNvPr id="283" name="Rectangle 282"/>
          <p:cNvSpPr/>
          <p:nvPr/>
        </p:nvSpPr>
        <p:spPr>
          <a:xfrm>
            <a:off x="1811215" y="4135438"/>
            <a:ext cx="1307123" cy="165100"/>
          </a:xfrm>
          <a:prstGeom prst="rect">
            <a:avLst/>
          </a:prstGeom>
          <a:solidFill>
            <a:schemeClr val="accent4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900" dirty="0">
                <a:solidFill>
                  <a:srgbClr val="FFFFFF"/>
                </a:solidFill>
              </a:rPr>
              <a:t>METOP-A</a:t>
            </a:r>
          </a:p>
        </p:txBody>
      </p:sp>
      <p:sp>
        <p:nvSpPr>
          <p:cNvPr id="284" name="Rectangle 283"/>
          <p:cNvSpPr/>
          <p:nvPr/>
        </p:nvSpPr>
        <p:spPr>
          <a:xfrm>
            <a:off x="3008435" y="4308475"/>
            <a:ext cx="1299796" cy="165100"/>
          </a:xfrm>
          <a:prstGeom prst="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900" dirty="0">
                <a:solidFill>
                  <a:srgbClr val="FFFFFF"/>
                </a:solidFill>
              </a:rPr>
              <a:t>METOP-B</a:t>
            </a:r>
          </a:p>
        </p:txBody>
      </p:sp>
      <p:sp>
        <p:nvSpPr>
          <p:cNvPr id="285" name="Rectangle 284"/>
          <p:cNvSpPr/>
          <p:nvPr/>
        </p:nvSpPr>
        <p:spPr>
          <a:xfrm>
            <a:off x="4106009" y="4489450"/>
            <a:ext cx="1330569" cy="165100"/>
          </a:xfrm>
          <a:prstGeom prst="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900" dirty="0">
                <a:solidFill>
                  <a:srgbClr val="FFFFFF"/>
                </a:solidFill>
              </a:rPr>
              <a:t>METOP-C</a:t>
            </a:r>
          </a:p>
        </p:txBody>
      </p:sp>
      <p:sp>
        <p:nvSpPr>
          <p:cNvPr id="286" name="Rectangle 285"/>
          <p:cNvSpPr/>
          <p:nvPr/>
        </p:nvSpPr>
        <p:spPr>
          <a:xfrm>
            <a:off x="4771292" y="4740275"/>
            <a:ext cx="4372708" cy="139700"/>
          </a:xfrm>
          <a:prstGeom prst="rect">
            <a:avLst/>
          </a:prstGeom>
          <a:solidFill>
            <a:schemeClr val="accent4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900" dirty="0">
                <a:solidFill>
                  <a:srgbClr val="FFFFFF"/>
                </a:solidFill>
              </a:rPr>
              <a:t>EPS SECOND GENERATION</a:t>
            </a:r>
          </a:p>
        </p:txBody>
      </p:sp>
      <p:sp>
        <p:nvSpPr>
          <p:cNvPr id="287" name="Rectangle 286"/>
          <p:cNvSpPr/>
          <p:nvPr/>
        </p:nvSpPr>
        <p:spPr>
          <a:xfrm>
            <a:off x="2180492" y="5014913"/>
            <a:ext cx="2514600" cy="1651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900" kern="0" spc="-40" dirty="0">
                <a:solidFill>
                  <a:srgbClr val="FFFFFF"/>
                </a:solidFill>
              </a:rPr>
              <a:t>OCEAN SURFACE TOPOGRAPHY MISSION</a:t>
            </a:r>
          </a:p>
        </p:txBody>
      </p:sp>
      <p:sp>
        <p:nvSpPr>
          <p:cNvPr id="288" name="Rectangle 287"/>
          <p:cNvSpPr/>
          <p:nvPr/>
        </p:nvSpPr>
        <p:spPr>
          <a:xfrm>
            <a:off x="2181960" y="5202241"/>
            <a:ext cx="1396511" cy="142875"/>
          </a:xfrm>
          <a:prstGeom prst="rect">
            <a:avLst/>
          </a:prstGeom>
          <a:solidFill>
            <a:schemeClr val="accent1">
              <a:lumMod val="75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900" kern="0" dirty="0">
                <a:solidFill>
                  <a:srgbClr val="FFFFFF"/>
                </a:solidFill>
              </a:rPr>
              <a:t>JASON-2</a:t>
            </a:r>
          </a:p>
        </p:txBody>
      </p:sp>
      <p:sp>
        <p:nvSpPr>
          <p:cNvPr id="289" name="Rectangle 288"/>
          <p:cNvSpPr/>
          <p:nvPr/>
        </p:nvSpPr>
        <p:spPr>
          <a:xfrm>
            <a:off x="3525715" y="5364163"/>
            <a:ext cx="1055077" cy="165100"/>
          </a:xfrm>
          <a:prstGeom prst="rect">
            <a:avLst/>
          </a:prstGeom>
          <a:solidFill>
            <a:schemeClr val="accent1">
              <a:lumMod val="7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900" kern="0" dirty="0">
                <a:solidFill>
                  <a:srgbClr val="FFFFFF"/>
                </a:solidFill>
              </a:rPr>
              <a:t>JASON-3</a:t>
            </a:r>
          </a:p>
        </p:txBody>
      </p:sp>
      <p:sp>
        <p:nvSpPr>
          <p:cNvPr id="290" name="Rectangle 289"/>
          <p:cNvSpPr/>
          <p:nvPr/>
        </p:nvSpPr>
        <p:spPr>
          <a:xfrm>
            <a:off x="4252546" y="5540378"/>
            <a:ext cx="4972050" cy="163513"/>
          </a:xfrm>
          <a:prstGeom prst="rect">
            <a:avLst/>
          </a:prstGeom>
          <a:solidFill>
            <a:schemeClr val="accent1">
              <a:lumMod val="7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900" kern="0" dirty="0">
                <a:solidFill>
                  <a:srgbClr val="FFFFFF"/>
                </a:solidFill>
              </a:rPr>
              <a:t>JASON CONTINUITY OF SERVICES (CS)</a:t>
            </a:r>
          </a:p>
        </p:txBody>
      </p:sp>
      <p:sp>
        <p:nvSpPr>
          <p:cNvPr id="291" name="Rectangle 290"/>
          <p:cNvSpPr/>
          <p:nvPr/>
        </p:nvSpPr>
        <p:spPr>
          <a:xfrm>
            <a:off x="3393831" y="5726116"/>
            <a:ext cx="5807320" cy="14287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900" kern="0" dirty="0">
                <a:solidFill>
                  <a:srgbClr val="006600"/>
                </a:solidFill>
              </a:rPr>
              <a:t>THIRD-PARTY PROGRAMMES</a:t>
            </a:r>
          </a:p>
        </p:txBody>
      </p:sp>
      <p:sp>
        <p:nvSpPr>
          <p:cNvPr id="292" name="Rectangle 291"/>
          <p:cNvSpPr/>
          <p:nvPr/>
        </p:nvSpPr>
        <p:spPr>
          <a:xfrm>
            <a:off x="3392366" y="5894388"/>
            <a:ext cx="5799992" cy="150812"/>
          </a:xfrm>
          <a:prstGeom prst="rect">
            <a:avLst/>
          </a:prstGeom>
          <a:solidFill>
            <a:srgbClr val="92D05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900" kern="0" dirty="0">
                <a:solidFill>
                  <a:srgbClr val="006600"/>
                </a:solidFill>
              </a:rPr>
              <a:t>GMES SENTINEL-3</a:t>
            </a:r>
          </a:p>
        </p:txBody>
      </p:sp>
      <p:sp>
        <p:nvSpPr>
          <p:cNvPr id="293" name="Rectangle 292"/>
          <p:cNvSpPr/>
          <p:nvPr/>
        </p:nvSpPr>
        <p:spPr>
          <a:xfrm>
            <a:off x="4484079" y="6081713"/>
            <a:ext cx="3333750" cy="138112"/>
          </a:xfrm>
          <a:prstGeom prst="rect">
            <a:avLst/>
          </a:prstGeom>
          <a:solidFill>
            <a:srgbClr val="92D05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900" kern="0" dirty="0">
                <a:solidFill>
                  <a:srgbClr val="006600"/>
                </a:solidFill>
              </a:rPr>
              <a:t>GMES SENTINEL-4 ON MTG-S</a:t>
            </a:r>
          </a:p>
        </p:txBody>
      </p:sp>
      <p:sp>
        <p:nvSpPr>
          <p:cNvPr id="294" name="Rectangle 293"/>
          <p:cNvSpPr/>
          <p:nvPr/>
        </p:nvSpPr>
        <p:spPr>
          <a:xfrm>
            <a:off x="4787412" y="6248400"/>
            <a:ext cx="4372708" cy="165100"/>
          </a:xfrm>
          <a:prstGeom prst="rect">
            <a:avLst/>
          </a:prstGeom>
          <a:solidFill>
            <a:srgbClr val="92D05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900" kern="0" dirty="0">
                <a:solidFill>
                  <a:srgbClr val="006600"/>
                </a:solidFill>
              </a:rPr>
              <a:t>GMES SENTINEL-5 ON EPS SECOND GENERATION</a:t>
            </a:r>
          </a:p>
        </p:txBody>
      </p:sp>
      <p:cxnSp>
        <p:nvCxnSpPr>
          <p:cNvPr id="295" name="Straight Connector 95"/>
          <p:cNvCxnSpPr>
            <a:cxnSpLocks noChangeShapeType="1"/>
          </p:cNvCxnSpPr>
          <p:nvPr/>
        </p:nvCxnSpPr>
        <p:spPr bwMode="auto">
          <a:xfrm rot="10800000" flipV="1">
            <a:off x="-720969" y="4722813"/>
            <a:ext cx="228600" cy="150812"/>
          </a:xfrm>
          <a:prstGeom prst="line">
            <a:avLst/>
          </a:prstGeom>
          <a:noFill/>
          <a:ln w="9525" algn="ctr">
            <a:noFill/>
            <a:round/>
            <a:headEnd/>
            <a:tailEnd/>
          </a:ln>
        </p:spPr>
      </p:cxnSp>
      <p:cxnSp>
        <p:nvCxnSpPr>
          <p:cNvPr id="296" name="Straight Connector 11"/>
          <p:cNvCxnSpPr>
            <a:cxnSpLocks noChangeShapeType="1"/>
          </p:cNvCxnSpPr>
          <p:nvPr/>
        </p:nvCxnSpPr>
        <p:spPr bwMode="auto">
          <a:xfrm>
            <a:off x="0" y="4935538"/>
            <a:ext cx="9144000" cy="17462"/>
          </a:xfrm>
          <a:prstGeom prst="line">
            <a:avLst/>
          </a:prstGeom>
          <a:noFill/>
          <a:ln w="25400" algn="ctr">
            <a:solidFill>
              <a:srgbClr val="080808"/>
            </a:solidFill>
            <a:prstDash val="dash"/>
            <a:round/>
            <a:headEnd/>
            <a:tailEnd/>
          </a:ln>
        </p:spPr>
      </p:cxnSp>
      <p:sp>
        <p:nvSpPr>
          <p:cNvPr id="297" name="TextBox 99"/>
          <p:cNvSpPr txBox="1">
            <a:spLocks noChangeArrowheads="1"/>
          </p:cNvSpPr>
          <p:nvPr/>
        </p:nvSpPr>
        <p:spPr bwMode="auto">
          <a:xfrm>
            <a:off x="171452" y="2841628"/>
            <a:ext cx="204094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200" b="1">
                <a:solidFill>
                  <a:srgbClr val="002569"/>
                </a:solidFill>
              </a:rPr>
              <a:t>Mandatory Programmes</a:t>
            </a:r>
          </a:p>
        </p:txBody>
      </p:sp>
      <p:sp>
        <p:nvSpPr>
          <p:cNvPr id="298" name="TextBox 100"/>
          <p:cNvSpPr txBox="1">
            <a:spLocks noChangeArrowheads="1"/>
          </p:cNvSpPr>
          <p:nvPr/>
        </p:nvSpPr>
        <p:spPr bwMode="auto">
          <a:xfrm>
            <a:off x="181709" y="5532441"/>
            <a:ext cx="290656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200" b="1" dirty="0">
                <a:solidFill>
                  <a:srgbClr val="002569"/>
                </a:solidFill>
              </a:rPr>
              <a:t>Optional and 3</a:t>
            </a:r>
            <a:r>
              <a:rPr lang="en-GB" sz="1200" b="1" baseline="30000" dirty="0">
                <a:solidFill>
                  <a:srgbClr val="002569"/>
                </a:solidFill>
              </a:rPr>
              <a:t>rd</a:t>
            </a:r>
            <a:r>
              <a:rPr lang="en-GB" sz="1200" b="1" dirty="0">
                <a:solidFill>
                  <a:srgbClr val="002569"/>
                </a:solidFill>
              </a:rPr>
              <a:t> Party Programmes</a:t>
            </a:r>
          </a:p>
        </p:txBody>
      </p:sp>
      <p:sp>
        <p:nvSpPr>
          <p:cNvPr id="299" name="Right Arrow 98"/>
          <p:cNvSpPr>
            <a:spLocks noChangeArrowheads="1"/>
          </p:cNvSpPr>
          <p:nvPr/>
        </p:nvSpPr>
        <p:spPr bwMode="auto">
          <a:xfrm rot="-1895133">
            <a:off x="2327031" y="2732088"/>
            <a:ext cx="709246" cy="334962"/>
          </a:xfrm>
          <a:prstGeom prst="rightArrow">
            <a:avLst>
              <a:gd name="adj1" fmla="val 50000"/>
              <a:gd name="adj2" fmla="val 49870"/>
            </a:avLst>
          </a:prstGeom>
          <a:solidFill>
            <a:srgbClr val="FF0000"/>
          </a:solidFill>
          <a:ln w="9525" algn="ctr">
            <a:noFill/>
            <a:round/>
            <a:headEnd/>
            <a:tailEnd/>
          </a:ln>
        </p:spPr>
        <p:txBody>
          <a:bodyPr lIns="36000" tIns="36000" rIns="36000" bIns="36000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900" b="1">
              <a:solidFill>
                <a:srgbClr val="FFFFFF"/>
              </a:solidFill>
            </a:endParaRPr>
          </a:p>
        </p:txBody>
      </p:sp>
      <p:sp>
        <p:nvSpPr>
          <p:cNvPr id="300" name="Right Arrow 99"/>
          <p:cNvSpPr>
            <a:spLocks noChangeArrowheads="1"/>
          </p:cNvSpPr>
          <p:nvPr/>
        </p:nvSpPr>
        <p:spPr bwMode="auto">
          <a:xfrm rot="-1895133">
            <a:off x="2230315" y="4456113"/>
            <a:ext cx="710712" cy="334962"/>
          </a:xfrm>
          <a:prstGeom prst="rightArrow">
            <a:avLst>
              <a:gd name="adj1" fmla="val 50000"/>
              <a:gd name="adj2" fmla="val 49973"/>
            </a:avLst>
          </a:prstGeom>
          <a:solidFill>
            <a:srgbClr val="FF0000"/>
          </a:solidFill>
          <a:ln w="9525" algn="ctr">
            <a:noFill/>
            <a:round/>
            <a:headEnd/>
            <a:tailEnd/>
          </a:ln>
        </p:spPr>
        <p:txBody>
          <a:bodyPr lIns="36000" tIns="36000" rIns="36000" bIns="36000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900" b="1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79512" y="476672"/>
            <a:ext cx="6624736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chemeClr val="bg1"/>
                </a:solidFill>
              </a:rPr>
              <a:t>EXAMPLE - Overview - Planning of CMA satellite systems</a:t>
            </a:r>
          </a:p>
        </p:txBody>
      </p:sp>
      <p:cxnSp>
        <p:nvCxnSpPr>
          <p:cNvPr id="295" name="Straight Connector 95"/>
          <p:cNvCxnSpPr>
            <a:cxnSpLocks noChangeShapeType="1"/>
          </p:cNvCxnSpPr>
          <p:nvPr/>
        </p:nvCxnSpPr>
        <p:spPr bwMode="auto">
          <a:xfrm rot="10800000" flipV="1">
            <a:off x="-720969" y="4722813"/>
            <a:ext cx="228600" cy="150812"/>
          </a:xfrm>
          <a:prstGeom prst="line">
            <a:avLst/>
          </a:prstGeom>
          <a:noFill/>
          <a:ln w="9525" algn="ctr">
            <a:noFill/>
            <a:round/>
            <a:headEnd/>
            <a:tailEnd/>
          </a:ln>
        </p:spPr>
      </p:cxnSp>
      <p:sp>
        <p:nvSpPr>
          <p:cNvPr id="162" name="Oval 2"/>
          <p:cNvSpPr>
            <a:spLocks noChangeArrowheads="1"/>
          </p:cNvSpPr>
          <p:nvPr/>
        </p:nvSpPr>
        <p:spPr bwMode="auto">
          <a:xfrm>
            <a:off x="1735138" y="3379241"/>
            <a:ext cx="1954212" cy="1635125"/>
          </a:xfrm>
          <a:prstGeom prst="ellipse">
            <a:avLst/>
          </a:prstGeom>
          <a:gradFill rotWithShape="0">
            <a:gsLst>
              <a:gs pos="0">
                <a:srgbClr val="00279F"/>
              </a:gs>
              <a:gs pos="100000">
                <a:srgbClr val="4C67BC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63" name="Group 3"/>
          <p:cNvGrpSpPr>
            <a:grpSpLocks/>
          </p:cNvGrpSpPr>
          <p:nvPr/>
        </p:nvGrpSpPr>
        <p:grpSpPr bwMode="auto">
          <a:xfrm>
            <a:off x="1666875" y="3587204"/>
            <a:ext cx="1965325" cy="1217612"/>
            <a:chOff x="1468" y="1947"/>
            <a:chExt cx="1134" cy="917"/>
          </a:xfrm>
        </p:grpSpPr>
        <p:sp>
          <p:nvSpPr>
            <p:cNvPr id="164" name="Freeform 4"/>
            <p:cNvSpPr>
              <a:spLocks/>
            </p:cNvSpPr>
            <p:nvPr/>
          </p:nvSpPr>
          <p:spPr bwMode="auto">
            <a:xfrm>
              <a:off x="1468" y="2303"/>
              <a:ext cx="373" cy="486"/>
            </a:xfrm>
            <a:custGeom>
              <a:avLst/>
              <a:gdLst>
                <a:gd name="T0" fmla="*/ 46 w 373"/>
                <a:gd name="T1" fmla="*/ 61 h 486"/>
                <a:gd name="T2" fmla="*/ 26 w 373"/>
                <a:gd name="T3" fmla="*/ 76 h 486"/>
                <a:gd name="T4" fmla="*/ 10 w 373"/>
                <a:gd name="T5" fmla="*/ 109 h 486"/>
                <a:gd name="T6" fmla="*/ 6 w 373"/>
                <a:gd name="T7" fmla="*/ 140 h 486"/>
                <a:gd name="T8" fmla="*/ 15 w 373"/>
                <a:gd name="T9" fmla="*/ 186 h 486"/>
                <a:gd name="T10" fmla="*/ 47 w 373"/>
                <a:gd name="T11" fmla="*/ 229 h 486"/>
                <a:gd name="T12" fmla="*/ 79 w 373"/>
                <a:gd name="T13" fmla="*/ 217 h 486"/>
                <a:gd name="T14" fmla="*/ 142 w 373"/>
                <a:gd name="T15" fmla="*/ 231 h 486"/>
                <a:gd name="T16" fmla="*/ 158 w 373"/>
                <a:gd name="T17" fmla="*/ 305 h 486"/>
                <a:gd name="T18" fmla="*/ 159 w 373"/>
                <a:gd name="T19" fmla="*/ 324 h 486"/>
                <a:gd name="T20" fmla="*/ 153 w 373"/>
                <a:gd name="T21" fmla="*/ 366 h 486"/>
                <a:gd name="T22" fmla="*/ 171 w 373"/>
                <a:gd name="T23" fmla="*/ 414 h 486"/>
                <a:gd name="T24" fmla="*/ 189 w 373"/>
                <a:gd name="T25" fmla="*/ 464 h 486"/>
                <a:gd name="T26" fmla="*/ 216 w 373"/>
                <a:gd name="T27" fmla="*/ 481 h 486"/>
                <a:gd name="T28" fmla="*/ 265 w 373"/>
                <a:gd name="T29" fmla="*/ 442 h 486"/>
                <a:gd name="T30" fmla="*/ 276 w 373"/>
                <a:gd name="T31" fmla="*/ 418 h 486"/>
                <a:gd name="T32" fmla="*/ 282 w 373"/>
                <a:gd name="T33" fmla="*/ 401 h 486"/>
                <a:gd name="T34" fmla="*/ 307 w 373"/>
                <a:gd name="T35" fmla="*/ 357 h 486"/>
                <a:gd name="T36" fmla="*/ 307 w 373"/>
                <a:gd name="T37" fmla="*/ 318 h 486"/>
                <a:gd name="T38" fmla="*/ 303 w 373"/>
                <a:gd name="T39" fmla="*/ 297 h 486"/>
                <a:gd name="T40" fmla="*/ 322 w 373"/>
                <a:gd name="T41" fmla="*/ 256 h 486"/>
                <a:gd name="T42" fmla="*/ 372 w 373"/>
                <a:gd name="T43" fmla="*/ 172 h 486"/>
                <a:gd name="T44" fmla="*/ 321 w 373"/>
                <a:gd name="T45" fmla="*/ 177 h 486"/>
                <a:gd name="T46" fmla="*/ 299 w 373"/>
                <a:gd name="T47" fmla="*/ 146 h 486"/>
                <a:gd name="T48" fmla="*/ 264 w 373"/>
                <a:gd name="T49" fmla="*/ 75 h 486"/>
                <a:gd name="T50" fmla="*/ 265 w 373"/>
                <a:gd name="T51" fmla="*/ 52 h 486"/>
                <a:gd name="T52" fmla="*/ 243 w 373"/>
                <a:gd name="T53" fmla="*/ 56 h 486"/>
                <a:gd name="T54" fmla="*/ 193 w 373"/>
                <a:gd name="T55" fmla="*/ 65 h 486"/>
                <a:gd name="T56" fmla="*/ 174 w 373"/>
                <a:gd name="T57" fmla="*/ 41 h 486"/>
                <a:gd name="T58" fmla="*/ 155 w 373"/>
                <a:gd name="T59" fmla="*/ 12 h 486"/>
                <a:gd name="T60" fmla="*/ 90 w 373"/>
                <a:gd name="T61" fmla="*/ 0 h 486"/>
                <a:gd name="T62" fmla="*/ 68 w 373"/>
                <a:gd name="T63" fmla="*/ 26 h 48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373"/>
                <a:gd name="T97" fmla="*/ 0 h 486"/>
                <a:gd name="T98" fmla="*/ 373 w 373"/>
                <a:gd name="T99" fmla="*/ 486 h 48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373" h="486">
                  <a:moveTo>
                    <a:pt x="53" y="38"/>
                  </a:moveTo>
                  <a:lnTo>
                    <a:pt x="46" y="61"/>
                  </a:lnTo>
                  <a:lnTo>
                    <a:pt x="38" y="69"/>
                  </a:lnTo>
                  <a:lnTo>
                    <a:pt x="26" y="76"/>
                  </a:lnTo>
                  <a:lnTo>
                    <a:pt x="20" y="89"/>
                  </a:lnTo>
                  <a:lnTo>
                    <a:pt x="10" y="109"/>
                  </a:lnTo>
                  <a:lnTo>
                    <a:pt x="10" y="122"/>
                  </a:lnTo>
                  <a:lnTo>
                    <a:pt x="6" y="140"/>
                  </a:lnTo>
                  <a:lnTo>
                    <a:pt x="0" y="164"/>
                  </a:lnTo>
                  <a:lnTo>
                    <a:pt x="15" y="186"/>
                  </a:lnTo>
                  <a:lnTo>
                    <a:pt x="31" y="207"/>
                  </a:lnTo>
                  <a:lnTo>
                    <a:pt x="47" y="229"/>
                  </a:lnTo>
                  <a:lnTo>
                    <a:pt x="56" y="217"/>
                  </a:lnTo>
                  <a:lnTo>
                    <a:pt x="79" y="217"/>
                  </a:lnTo>
                  <a:lnTo>
                    <a:pt x="113" y="217"/>
                  </a:lnTo>
                  <a:lnTo>
                    <a:pt x="142" y="231"/>
                  </a:lnTo>
                  <a:lnTo>
                    <a:pt x="140" y="261"/>
                  </a:lnTo>
                  <a:lnTo>
                    <a:pt x="158" y="305"/>
                  </a:lnTo>
                  <a:lnTo>
                    <a:pt x="161" y="312"/>
                  </a:lnTo>
                  <a:lnTo>
                    <a:pt x="159" y="324"/>
                  </a:lnTo>
                  <a:lnTo>
                    <a:pt x="165" y="336"/>
                  </a:lnTo>
                  <a:lnTo>
                    <a:pt x="153" y="366"/>
                  </a:lnTo>
                  <a:lnTo>
                    <a:pt x="163" y="391"/>
                  </a:lnTo>
                  <a:lnTo>
                    <a:pt x="171" y="414"/>
                  </a:lnTo>
                  <a:lnTo>
                    <a:pt x="178" y="439"/>
                  </a:lnTo>
                  <a:lnTo>
                    <a:pt x="189" y="464"/>
                  </a:lnTo>
                  <a:lnTo>
                    <a:pt x="197" y="485"/>
                  </a:lnTo>
                  <a:lnTo>
                    <a:pt x="216" y="481"/>
                  </a:lnTo>
                  <a:lnTo>
                    <a:pt x="250" y="463"/>
                  </a:lnTo>
                  <a:lnTo>
                    <a:pt x="265" y="442"/>
                  </a:lnTo>
                  <a:lnTo>
                    <a:pt x="265" y="427"/>
                  </a:lnTo>
                  <a:lnTo>
                    <a:pt x="276" y="418"/>
                  </a:lnTo>
                  <a:lnTo>
                    <a:pt x="284" y="412"/>
                  </a:lnTo>
                  <a:lnTo>
                    <a:pt x="282" y="401"/>
                  </a:lnTo>
                  <a:lnTo>
                    <a:pt x="280" y="391"/>
                  </a:lnTo>
                  <a:lnTo>
                    <a:pt x="307" y="357"/>
                  </a:lnTo>
                  <a:lnTo>
                    <a:pt x="313" y="327"/>
                  </a:lnTo>
                  <a:lnTo>
                    <a:pt x="307" y="318"/>
                  </a:lnTo>
                  <a:lnTo>
                    <a:pt x="308" y="310"/>
                  </a:lnTo>
                  <a:lnTo>
                    <a:pt x="303" y="297"/>
                  </a:lnTo>
                  <a:lnTo>
                    <a:pt x="323" y="270"/>
                  </a:lnTo>
                  <a:lnTo>
                    <a:pt x="322" y="256"/>
                  </a:lnTo>
                  <a:lnTo>
                    <a:pt x="355" y="234"/>
                  </a:lnTo>
                  <a:lnTo>
                    <a:pt x="372" y="172"/>
                  </a:lnTo>
                  <a:lnTo>
                    <a:pt x="343" y="186"/>
                  </a:lnTo>
                  <a:lnTo>
                    <a:pt x="321" y="177"/>
                  </a:lnTo>
                  <a:lnTo>
                    <a:pt x="323" y="163"/>
                  </a:lnTo>
                  <a:lnTo>
                    <a:pt x="299" y="146"/>
                  </a:lnTo>
                  <a:lnTo>
                    <a:pt x="289" y="110"/>
                  </a:lnTo>
                  <a:lnTo>
                    <a:pt x="264" y="75"/>
                  </a:lnTo>
                  <a:lnTo>
                    <a:pt x="265" y="56"/>
                  </a:lnTo>
                  <a:lnTo>
                    <a:pt x="265" y="52"/>
                  </a:lnTo>
                  <a:lnTo>
                    <a:pt x="253" y="53"/>
                  </a:lnTo>
                  <a:lnTo>
                    <a:pt x="243" y="56"/>
                  </a:lnTo>
                  <a:lnTo>
                    <a:pt x="210" y="43"/>
                  </a:lnTo>
                  <a:lnTo>
                    <a:pt x="193" y="65"/>
                  </a:lnTo>
                  <a:lnTo>
                    <a:pt x="180" y="48"/>
                  </a:lnTo>
                  <a:lnTo>
                    <a:pt x="174" y="41"/>
                  </a:lnTo>
                  <a:lnTo>
                    <a:pt x="157" y="38"/>
                  </a:lnTo>
                  <a:lnTo>
                    <a:pt x="155" y="12"/>
                  </a:lnTo>
                  <a:lnTo>
                    <a:pt x="129" y="16"/>
                  </a:lnTo>
                  <a:lnTo>
                    <a:pt x="90" y="0"/>
                  </a:lnTo>
                  <a:lnTo>
                    <a:pt x="82" y="14"/>
                  </a:lnTo>
                  <a:lnTo>
                    <a:pt x="68" y="26"/>
                  </a:lnTo>
                  <a:lnTo>
                    <a:pt x="53" y="38"/>
                  </a:lnTo>
                </a:path>
              </a:pathLst>
            </a:custGeom>
            <a:gradFill rotWithShape="0">
              <a:gsLst>
                <a:gs pos="0">
                  <a:srgbClr val="008000"/>
                </a:gs>
                <a:gs pos="100000">
                  <a:srgbClr val="FFFFFF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65" name="Freeform 5"/>
            <p:cNvSpPr>
              <a:spLocks/>
            </p:cNvSpPr>
            <p:nvPr/>
          </p:nvSpPr>
          <p:spPr bwMode="auto">
            <a:xfrm>
              <a:off x="2538" y="2712"/>
              <a:ext cx="64" cy="89"/>
            </a:xfrm>
            <a:custGeom>
              <a:avLst/>
              <a:gdLst>
                <a:gd name="T0" fmla="*/ 41 w 64"/>
                <a:gd name="T1" fmla="*/ 0 h 89"/>
                <a:gd name="T2" fmla="*/ 40 w 64"/>
                <a:gd name="T3" fmla="*/ 30 h 89"/>
                <a:gd name="T4" fmla="*/ 18 w 64"/>
                <a:gd name="T5" fmla="*/ 51 h 89"/>
                <a:gd name="T6" fmla="*/ 5 w 64"/>
                <a:gd name="T7" fmla="*/ 67 h 89"/>
                <a:gd name="T8" fmla="*/ 0 w 64"/>
                <a:gd name="T9" fmla="*/ 74 h 89"/>
                <a:gd name="T10" fmla="*/ 5 w 64"/>
                <a:gd name="T11" fmla="*/ 80 h 89"/>
                <a:gd name="T12" fmla="*/ 18 w 64"/>
                <a:gd name="T13" fmla="*/ 88 h 89"/>
                <a:gd name="T14" fmla="*/ 30 w 64"/>
                <a:gd name="T15" fmla="*/ 69 h 89"/>
                <a:gd name="T16" fmla="*/ 48 w 64"/>
                <a:gd name="T17" fmla="*/ 51 h 89"/>
                <a:gd name="T18" fmla="*/ 57 w 64"/>
                <a:gd name="T19" fmla="*/ 35 h 89"/>
                <a:gd name="T20" fmla="*/ 63 w 64"/>
                <a:gd name="T21" fmla="*/ 22 h 89"/>
                <a:gd name="T22" fmla="*/ 59 w 64"/>
                <a:gd name="T23" fmla="*/ 14 h 89"/>
                <a:gd name="T24" fmla="*/ 41 w 64"/>
                <a:gd name="T25" fmla="*/ 0 h 8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4"/>
                <a:gd name="T40" fmla="*/ 0 h 89"/>
                <a:gd name="T41" fmla="*/ 64 w 64"/>
                <a:gd name="T42" fmla="*/ 89 h 89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4" h="89">
                  <a:moveTo>
                    <a:pt x="41" y="0"/>
                  </a:moveTo>
                  <a:lnTo>
                    <a:pt x="40" y="30"/>
                  </a:lnTo>
                  <a:lnTo>
                    <a:pt x="18" y="51"/>
                  </a:lnTo>
                  <a:lnTo>
                    <a:pt x="5" y="67"/>
                  </a:lnTo>
                  <a:lnTo>
                    <a:pt x="0" y="74"/>
                  </a:lnTo>
                  <a:lnTo>
                    <a:pt x="5" y="80"/>
                  </a:lnTo>
                  <a:lnTo>
                    <a:pt x="18" y="88"/>
                  </a:lnTo>
                  <a:lnTo>
                    <a:pt x="30" y="69"/>
                  </a:lnTo>
                  <a:lnTo>
                    <a:pt x="48" y="51"/>
                  </a:lnTo>
                  <a:lnTo>
                    <a:pt x="57" y="35"/>
                  </a:lnTo>
                  <a:lnTo>
                    <a:pt x="63" y="22"/>
                  </a:lnTo>
                  <a:lnTo>
                    <a:pt x="59" y="14"/>
                  </a:lnTo>
                  <a:lnTo>
                    <a:pt x="41" y="0"/>
                  </a:lnTo>
                </a:path>
              </a:pathLst>
            </a:custGeom>
            <a:gradFill rotWithShape="0">
              <a:gsLst>
                <a:gs pos="0">
                  <a:srgbClr val="008000"/>
                </a:gs>
                <a:gs pos="100000">
                  <a:srgbClr val="FFFFFF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66" name="Freeform 6"/>
            <p:cNvSpPr>
              <a:spLocks/>
            </p:cNvSpPr>
            <p:nvPr/>
          </p:nvSpPr>
          <p:spPr bwMode="auto">
            <a:xfrm>
              <a:off x="2304" y="2644"/>
              <a:ext cx="199" cy="186"/>
            </a:xfrm>
            <a:custGeom>
              <a:avLst/>
              <a:gdLst>
                <a:gd name="T0" fmla="*/ 137 w 199"/>
                <a:gd name="T1" fmla="*/ 11 h 186"/>
                <a:gd name="T2" fmla="*/ 138 w 199"/>
                <a:gd name="T3" fmla="*/ 18 h 186"/>
                <a:gd name="T4" fmla="*/ 136 w 199"/>
                <a:gd name="T5" fmla="*/ 32 h 186"/>
                <a:gd name="T6" fmla="*/ 123 w 199"/>
                <a:gd name="T7" fmla="*/ 30 h 186"/>
                <a:gd name="T8" fmla="*/ 115 w 199"/>
                <a:gd name="T9" fmla="*/ 3 h 186"/>
                <a:gd name="T10" fmla="*/ 92 w 199"/>
                <a:gd name="T11" fmla="*/ 0 h 186"/>
                <a:gd name="T12" fmla="*/ 87 w 199"/>
                <a:gd name="T13" fmla="*/ 8 h 186"/>
                <a:gd name="T14" fmla="*/ 74 w 199"/>
                <a:gd name="T15" fmla="*/ 20 h 186"/>
                <a:gd name="T16" fmla="*/ 62 w 199"/>
                <a:gd name="T17" fmla="*/ 18 h 186"/>
                <a:gd name="T18" fmla="*/ 48 w 199"/>
                <a:gd name="T19" fmla="*/ 34 h 186"/>
                <a:gd name="T20" fmla="*/ 43 w 199"/>
                <a:gd name="T21" fmla="*/ 36 h 186"/>
                <a:gd name="T22" fmla="*/ 37 w 199"/>
                <a:gd name="T23" fmla="*/ 49 h 186"/>
                <a:gd name="T24" fmla="*/ 13 w 199"/>
                <a:gd name="T25" fmla="*/ 56 h 186"/>
                <a:gd name="T26" fmla="*/ 0 w 199"/>
                <a:gd name="T27" fmla="*/ 79 h 186"/>
                <a:gd name="T28" fmla="*/ 7 w 199"/>
                <a:gd name="T29" fmla="*/ 101 h 186"/>
                <a:gd name="T30" fmla="*/ 4 w 199"/>
                <a:gd name="T31" fmla="*/ 107 h 186"/>
                <a:gd name="T32" fmla="*/ 11 w 199"/>
                <a:gd name="T33" fmla="*/ 132 h 186"/>
                <a:gd name="T34" fmla="*/ 24 w 199"/>
                <a:gd name="T35" fmla="*/ 149 h 186"/>
                <a:gd name="T36" fmla="*/ 54 w 199"/>
                <a:gd name="T37" fmla="*/ 142 h 186"/>
                <a:gd name="T38" fmla="*/ 69 w 199"/>
                <a:gd name="T39" fmla="*/ 132 h 186"/>
                <a:gd name="T40" fmla="*/ 74 w 199"/>
                <a:gd name="T41" fmla="*/ 130 h 186"/>
                <a:gd name="T42" fmla="*/ 95 w 199"/>
                <a:gd name="T43" fmla="*/ 132 h 186"/>
                <a:gd name="T44" fmla="*/ 104 w 199"/>
                <a:gd name="T45" fmla="*/ 144 h 186"/>
                <a:gd name="T46" fmla="*/ 110 w 199"/>
                <a:gd name="T47" fmla="*/ 153 h 186"/>
                <a:gd name="T48" fmla="*/ 130 w 199"/>
                <a:gd name="T49" fmla="*/ 160 h 186"/>
                <a:gd name="T50" fmla="*/ 149 w 199"/>
                <a:gd name="T51" fmla="*/ 178 h 186"/>
                <a:gd name="T52" fmla="*/ 158 w 199"/>
                <a:gd name="T53" fmla="*/ 184 h 186"/>
                <a:gd name="T54" fmla="*/ 174 w 199"/>
                <a:gd name="T55" fmla="*/ 172 h 186"/>
                <a:gd name="T56" fmla="*/ 183 w 199"/>
                <a:gd name="T57" fmla="*/ 154 h 186"/>
                <a:gd name="T58" fmla="*/ 194 w 199"/>
                <a:gd name="T59" fmla="*/ 131 h 186"/>
                <a:gd name="T60" fmla="*/ 196 w 199"/>
                <a:gd name="T61" fmla="*/ 97 h 186"/>
                <a:gd name="T62" fmla="*/ 183 w 199"/>
                <a:gd name="T63" fmla="*/ 75 h 186"/>
                <a:gd name="T64" fmla="*/ 178 w 199"/>
                <a:gd name="T65" fmla="*/ 61 h 186"/>
                <a:gd name="T66" fmla="*/ 164 w 199"/>
                <a:gd name="T67" fmla="*/ 50 h 186"/>
                <a:gd name="T68" fmla="*/ 157 w 199"/>
                <a:gd name="T69" fmla="*/ 25 h 186"/>
                <a:gd name="T70" fmla="*/ 143 w 199"/>
                <a:gd name="T71" fmla="*/ 0 h 18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99"/>
                <a:gd name="T109" fmla="*/ 0 h 186"/>
                <a:gd name="T110" fmla="*/ 199 w 199"/>
                <a:gd name="T111" fmla="*/ 186 h 18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99" h="186">
                  <a:moveTo>
                    <a:pt x="139" y="2"/>
                  </a:moveTo>
                  <a:lnTo>
                    <a:pt x="137" y="11"/>
                  </a:lnTo>
                  <a:lnTo>
                    <a:pt x="136" y="14"/>
                  </a:lnTo>
                  <a:lnTo>
                    <a:pt x="138" y="18"/>
                  </a:lnTo>
                  <a:lnTo>
                    <a:pt x="138" y="28"/>
                  </a:lnTo>
                  <a:lnTo>
                    <a:pt x="136" y="32"/>
                  </a:lnTo>
                  <a:lnTo>
                    <a:pt x="130" y="34"/>
                  </a:lnTo>
                  <a:lnTo>
                    <a:pt x="123" y="30"/>
                  </a:lnTo>
                  <a:lnTo>
                    <a:pt x="122" y="19"/>
                  </a:lnTo>
                  <a:lnTo>
                    <a:pt x="115" y="3"/>
                  </a:lnTo>
                  <a:lnTo>
                    <a:pt x="104" y="4"/>
                  </a:lnTo>
                  <a:lnTo>
                    <a:pt x="92" y="0"/>
                  </a:lnTo>
                  <a:lnTo>
                    <a:pt x="92" y="8"/>
                  </a:lnTo>
                  <a:lnTo>
                    <a:pt x="87" y="8"/>
                  </a:lnTo>
                  <a:lnTo>
                    <a:pt x="82" y="19"/>
                  </a:lnTo>
                  <a:lnTo>
                    <a:pt x="74" y="20"/>
                  </a:lnTo>
                  <a:lnTo>
                    <a:pt x="69" y="21"/>
                  </a:lnTo>
                  <a:lnTo>
                    <a:pt x="62" y="18"/>
                  </a:lnTo>
                  <a:lnTo>
                    <a:pt x="49" y="30"/>
                  </a:lnTo>
                  <a:lnTo>
                    <a:pt x="48" y="34"/>
                  </a:lnTo>
                  <a:lnTo>
                    <a:pt x="44" y="31"/>
                  </a:lnTo>
                  <a:lnTo>
                    <a:pt x="43" y="36"/>
                  </a:lnTo>
                  <a:lnTo>
                    <a:pt x="43" y="40"/>
                  </a:lnTo>
                  <a:lnTo>
                    <a:pt x="37" y="49"/>
                  </a:lnTo>
                  <a:lnTo>
                    <a:pt x="26" y="53"/>
                  </a:lnTo>
                  <a:lnTo>
                    <a:pt x="13" y="56"/>
                  </a:lnTo>
                  <a:lnTo>
                    <a:pt x="4" y="63"/>
                  </a:lnTo>
                  <a:lnTo>
                    <a:pt x="0" y="79"/>
                  </a:lnTo>
                  <a:lnTo>
                    <a:pt x="3" y="100"/>
                  </a:lnTo>
                  <a:lnTo>
                    <a:pt x="7" y="101"/>
                  </a:lnTo>
                  <a:lnTo>
                    <a:pt x="7" y="102"/>
                  </a:lnTo>
                  <a:lnTo>
                    <a:pt x="4" y="107"/>
                  </a:lnTo>
                  <a:lnTo>
                    <a:pt x="10" y="124"/>
                  </a:lnTo>
                  <a:lnTo>
                    <a:pt x="11" y="132"/>
                  </a:lnTo>
                  <a:lnTo>
                    <a:pt x="10" y="142"/>
                  </a:lnTo>
                  <a:lnTo>
                    <a:pt x="24" y="149"/>
                  </a:lnTo>
                  <a:lnTo>
                    <a:pt x="34" y="142"/>
                  </a:lnTo>
                  <a:lnTo>
                    <a:pt x="54" y="142"/>
                  </a:lnTo>
                  <a:lnTo>
                    <a:pt x="52" y="139"/>
                  </a:lnTo>
                  <a:lnTo>
                    <a:pt x="69" y="132"/>
                  </a:lnTo>
                  <a:lnTo>
                    <a:pt x="74" y="132"/>
                  </a:lnTo>
                  <a:lnTo>
                    <a:pt x="74" y="130"/>
                  </a:lnTo>
                  <a:lnTo>
                    <a:pt x="82" y="128"/>
                  </a:lnTo>
                  <a:lnTo>
                    <a:pt x="95" y="132"/>
                  </a:lnTo>
                  <a:lnTo>
                    <a:pt x="102" y="132"/>
                  </a:lnTo>
                  <a:lnTo>
                    <a:pt x="104" y="144"/>
                  </a:lnTo>
                  <a:lnTo>
                    <a:pt x="110" y="144"/>
                  </a:lnTo>
                  <a:lnTo>
                    <a:pt x="110" y="153"/>
                  </a:lnTo>
                  <a:lnTo>
                    <a:pt x="124" y="155"/>
                  </a:lnTo>
                  <a:lnTo>
                    <a:pt x="130" y="160"/>
                  </a:lnTo>
                  <a:lnTo>
                    <a:pt x="131" y="171"/>
                  </a:lnTo>
                  <a:lnTo>
                    <a:pt x="149" y="178"/>
                  </a:lnTo>
                  <a:lnTo>
                    <a:pt x="153" y="185"/>
                  </a:lnTo>
                  <a:lnTo>
                    <a:pt x="158" y="184"/>
                  </a:lnTo>
                  <a:lnTo>
                    <a:pt x="168" y="177"/>
                  </a:lnTo>
                  <a:lnTo>
                    <a:pt x="174" y="172"/>
                  </a:lnTo>
                  <a:lnTo>
                    <a:pt x="181" y="172"/>
                  </a:lnTo>
                  <a:lnTo>
                    <a:pt x="183" y="154"/>
                  </a:lnTo>
                  <a:lnTo>
                    <a:pt x="186" y="140"/>
                  </a:lnTo>
                  <a:lnTo>
                    <a:pt x="194" y="131"/>
                  </a:lnTo>
                  <a:lnTo>
                    <a:pt x="198" y="118"/>
                  </a:lnTo>
                  <a:lnTo>
                    <a:pt x="196" y="97"/>
                  </a:lnTo>
                  <a:lnTo>
                    <a:pt x="194" y="84"/>
                  </a:lnTo>
                  <a:lnTo>
                    <a:pt x="183" y="75"/>
                  </a:lnTo>
                  <a:lnTo>
                    <a:pt x="182" y="68"/>
                  </a:lnTo>
                  <a:lnTo>
                    <a:pt x="178" y="61"/>
                  </a:lnTo>
                  <a:lnTo>
                    <a:pt x="174" y="56"/>
                  </a:lnTo>
                  <a:lnTo>
                    <a:pt x="164" y="50"/>
                  </a:lnTo>
                  <a:lnTo>
                    <a:pt x="161" y="40"/>
                  </a:lnTo>
                  <a:lnTo>
                    <a:pt x="157" y="25"/>
                  </a:lnTo>
                  <a:lnTo>
                    <a:pt x="151" y="14"/>
                  </a:lnTo>
                  <a:lnTo>
                    <a:pt x="143" y="0"/>
                  </a:lnTo>
                  <a:lnTo>
                    <a:pt x="139" y="2"/>
                  </a:lnTo>
                </a:path>
              </a:pathLst>
            </a:custGeom>
            <a:gradFill rotWithShape="0">
              <a:gsLst>
                <a:gs pos="0">
                  <a:srgbClr val="008000"/>
                </a:gs>
                <a:gs pos="100000">
                  <a:srgbClr val="FFFFFF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67" name="Freeform 7"/>
            <p:cNvSpPr>
              <a:spLocks/>
            </p:cNvSpPr>
            <p:nvPr/>
          </p:nvSpPr>
          <p:spPr bwMode="auto">
            <a:xfrm>
              <a:off x="2355" y="2552"/>
              <a:ext cx="105" cy="87"/>
            </a:xfrm>
            <a:custGeom>
              <a:avLst/>
              <a:gdLst>
                <a:gd name="T0" fmla="*/ 0 w 105"/>
                <a:gd name="T1" fmla="*/ 0 h 87"/>
                <a:gd name="T2" fmla="*/ 7 w 105"/>
                <a:gd name="T3" fmla="*/ 22 h 87"/>
                <a:gd name="T4" fmla="*/ 42 w 105"/>
                <a:gd name="T5" fmla="*/ 51 h 87"/>
                <a:gd name="T6" fmla="*/ 62 w 105"/>
                <a:gd name="T7" fmla="*/ 46 h 87"/>
                <a:gd name="T8" fmla="*/ 104 w 105"/>
                <a:gd name="T9" fmla="*/ 86 h 87"/>
                <a:gd name="T10" fmla="*/ 81 w 105"/>
                <a:gd name="T11" fmla="*/ 45 h 87"/>
                <a:gd name="T12" fmla="*/ 81 w 105"/>
                <a:gd name="T13" fmla="*/ 36 h 87"/>
                <a:gd name="T14" fmla="*/ 85 w 105"/>
                <a:gd name="T15" fmla="*/ 27 h 87"/>
                <a:gd name="T16" fmla="*/ 40 w 105"/>
                <a:gd name="T17" fmla="*/ 9 h 87"/>
                <a:gd name="T18" fmla="*/ 0 w 105"/>
                <a:gd name="T19" fmla="*/ 0 h 8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05"/>
                <a:gd name="T31" fmla="*/ 0 h 87"/>
                <a:gd name="T32" fmla="*/ 105 w 105"/>
                <a:gd name="T33" fmla="*/ 87 h 8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05" h="87">
                  <a:moveTo>
                    <a:pt x="0" y="0"/>
                  </a:moveTo>
                  <a:lnTo>
                    <a:pt x="7" y="22"/>
                  </a:lnTo>
                  <a:lnTo>
                    <a:pt x="42" y="51"/>
                  </a:lnTo>
                  <a:lnTo>
                    <a:pt x="62" y="46"/>
                  </a:lnTo>
                  <a:lnTo>
                    <a:pt x="104" y="86"/>
                  </a:lnTo>
                  <a:lnTo>
                    <a:pt x="81" y="45"/>
                  </a:lnTo>
                  <a:lnTo>
                    <a:pt x="81" y="36"/>
                  </a:lnTo>
                  <a:lnTo>
                    <a:pt x="85" y="27"/>
                  </a:lnTo>
                  <a:lnTo>
                    <a:pt x="40" y="9"/>
                  </a:lnTo>
                  <a:lnTo>
                    <a:pt x="0" y="0"/>
                  </a:lnTo>
                </a:path>
              </a:pathLst>
            </a:custGeom>
            <a:gradFill rotWithShape="0">
              <a:gsLst>
                <a:gs pos="0">
                  <a:srgbClr val="008000"/>
                </a:gs>
                <a:gs pos="100000">
                  <a:srgbClr val="FFFFFF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68" name="Freeform 8"/>
            <p:cNvSpPr>
              <a:spLocks/>
            </p:cNvSpPr>
            <p:nvPr/>
          </p:nvSpPr>
          <p:spPr bwMode="auto">
            <a:xfrm>
              <a:off x="2245" y="2522"/>
              <a:ext cx="64" cy="84"/>
            </a:xfrm>
            <a:custGeom>
              <a:avLst/>
              <a:gdLst>
                <a:gd name="T0" fmla="*/ 47 w 64"/>
                <a:gd name="T1" fmla="*/ 0 h 84"/>
                <a:gd name="T2" fmla="*/ 22 w 64"/>
                <a:gd name="T3" fmla="*/ 43 h 84"/>
                <a:gd name="T4" fmla="*/ 0 w 64"/>
                <a:gd name="T5" fmla="*/ 44 h 84"/>
                <a:gd name="T6" fmla="*/ 7 w 64"/>
                <a:gd name="T7" fmla="*/ 74 h 84"/>
                <a:gd name="T8" fmla="*/ 52 w 64"/>
                <a:gd name="T9" fmla="*/ 83 h 84"/>
                <a:gd name="T10" fmla="*/ 63 w 64"/>
                <a:gd name="T11" fmla="*/ 24 h 84"/>
                <a:gd name="T12" fmla="*/ 47 w 64"/>
                <a:gd name="T13" fmla="*/ 0 h 8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4"/>
                <a:gd name="T22" fmla="*/ 0 h 84"/>
                <a:gd name="T23" fmla="*/ 64 w 64"/>
                <a:gd name="T24" fmla="*/ 84 h 8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4" h="84">
                  <a:moveTo>
                    <a:pt x="47" y="0"/>
                  </a:moveTo>
                  <a:lnTo>
                    <a:pt x="22" y="43"/>
                  </a:lnTo>
                  <a:lnTo>
                    <a:pt x="0" y="44"/>
                  </a:lnTo>
                  <a:lnTo>
                    <a:pt x="7" y="74"/>
                  </a:lnTo>
                  <a:lnTo>
                    <a:pt x="52" y="83"/>
                  </a:lnTo>
                  <a:lnTo>
                    <a:pt x="63" y="24"/>
                  </a:lnTo>
                  <a:lnTo>
                    <a:pt x="47" y="0"/>
                  </a:lnTo>
                </a:path>
              </a:pathLst>
            </a:custGeom>
            <a:gradFill rotWithShape="0">
              <a:gsLst>
                <a:gs pos="0">
                  <a:srgbClr val="008000"/>
                </a:gs>
                <a:gs pos="100000">
                  <a:srgbClr val="FFFFFF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69" name="Freeform 9"/>
            <p:cNvSpPr>
              <a:spLocks/>
            </p:cNvSpPr>
            <p:nvPr/>
          </p:nvSpPr>
          <p:spPr bwMode="auto">
            <a:xfrm>
              <a:off x="2162" y="2578"/>
              <a:ext cx="68" cy="52"/>
            </a:xfrm>
            <a:custGeom>
              <a:avLst/>
              <a:gdLst>
                <a:gd name="T0" fmla="*/ 0 w 68"/>
                <a:gd name="T1" fmla="*/ 0 h 52"/>
                <a:gd name="T2" fmla="*/ 39 w 68"/>
                <a:gd name="T3" fmla="*/ 50 h 52"/>
                <a:gd name="T4" fmla="*/ 60 w 68"/>
                <a:gd name="T5" fmla="*/ 51 h 52"/>
                <a:gd name="T6" fmla="*/ 67 w 68"/>
                <a:gd name="T7" fmla="*/ 35 h 52"/>
                <a:gd name="T8" fmla="*/ 28 w 68"/>
                <a:gd name="T9" fmla="*/ 7 h 52"/>
                <a:gd name="T10" fmla="*/ 0 w 68"/>
                <a:gd name="T11" fmla="*/ 0 h 5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8"/>
                <a:gd name="T19" fmla="*/ 0 h 52"/>
                <a:gd name="T20" fmla="*/ 68 w 68"/>
                <a:gd name="T21" fmla="*/ 52 h 5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8" h="52">
                  <a:moveTo>
                    <a:pt x="0" y="0"/>
                  </a:moveTo>
                  <a:lnTo>
                    <a:pt x="39" y="50"/>
                  </a:lnTo>
                  <a:lnTo>
                    <a:pt x="60" y="51"/>
                  </a:lnTo>
                  <a:lnTo>
                    <a:pt x="67" y="35"/>
                  </a:lnTo>
                  <a:lnTo>
                    <a:pt x="28" y="7"/>
                  </a:lnTo>
                  <a:lnTo>
                    <a:pt x="0" y="0"/>
                  </a:lnTo>
                </a:path>
              </a:pathLst>
            </a:custGeom>
            <a:gradFill rotWithShape="0">
              <a:gsLst>
                <a:gs pos="0">
                  <a:srgbClr val="008000"/>
                </a:gs>
                <a:gs pos="100000">
                  <a:srgbClr val="FFFFFF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0" name="Freeform 10"/>
            <p:cNvSpPr>
              <a:spLocks/>
            </p:cNvSpPr>
            <p:nvPr/>
          </p:nvSpPr>
          <p:spPr bwMode="auto">
            <a:xfrm>
              <a:off x="2225" y="2631"/>
              <a:ext cx="118" cy="34"/>
            </a:xfrm>
            <a:custGeom>
              <a:avLst/>
              <a:gdLst>
                <a:gd name="T0" fmla="*/ 0 w 118"/>
                <a:gd name="T1" fmla="*/ 0 h 34"/>
                <a:gd name="T2" fmla="*/ 25 w 118"/>
                <a:gd name="T3" fmla="*/ 33 h 34"/>
                <a:gd name="T4" fmla="*/ 117 w 118"/>
                <a:gd name="T5" fmla="*/ 13 h 34"/>
                <a:gd name="T6" fmla="*/ 28 w 118"/>
                <a:gd name="T7" fmla="*/ 17 h 34"/>
                <a:gd name="T8" fmla="*/ 0 w 118"/>
                <a:gd name="T9" fmla="*/ 0 h 3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8"/>
                <a:gd name="T16" fmla="*/ 0 h 34"/>
                <a:gd name="T17" fmla="*/ 118 w 118"/>
                <a:gd name="T18" fmla="*/ 34 h 3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8" h="34">
                  <a:moveTo>
                    <a:pt x="0" y="0"/>
                  </a:moveTo>
                  <a:lnTo>
                    <a:pt x="25" y="33"/>
                  </a:lnTo>
                  <a:lnTo>
                    <a:pt x="117" y="13"/>
                  </a:lnTo>
                  <a:lnTo>
                    <a:pt x="28" y="17"/>
                  </a:lnTo>
                  <a:lnTo>
                    <a:pt x="0" y="0"/>
                  </a:lnTo>
                </a:path>
              </a:pathLst>
            </a:custGeom>
            <a:gradFill rotWithShape="0">
              <a:gsLst>
                <a:gs pos="0">
                  <a:srgbClr val="008000"/>
                </a:gs>
                <a:gs pos="100000">
                  <a:srgbClr val="FFFFFF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1" name="Freeform 11"/>
            <p:cNvSpPr>
              <a:spLocks/>
            </p:cNvSpPr>
            <p:nvPr/>
          </p:nvSpPr>
          <p:spPr bwMode="auto">
            <a:xfrm>
              <a:off x="2457" y="2833"/>
              <a:ext cx="21" cy="31"/>
            </a:xfrm>
            <a:custGeom>
              <a:avLst/>
              <a:gdLst>
                <a:gd name="T0" fmla="*/ 6 w 21"/>
                <a:gd name="T1" fmla="*/ 0 h 31"/>
                <a:gd name="T2" fmla="*/ 0 w 21"/>
                <a:gd name="T3" fmla="*/ 0 h 31"/>
                <a:gd name="T4" fmla="*/ 1 w 21"/>
                <a:gd name="T5" fmla="*/ 7 h 31"/>
                <a:gd name="T6" fmla="*/ 6 w 21"/>
                <a:gd name="T7" fmla="*/ 12 h 31"/>
                <a:gd name="T8" fmla="*/ 6 w 21"/>
                <a:gd name="T9" fmla="*/ 23 h 31"/>
                <a:gd name="T10" fmla="*/ 14 w 21"/>
                <a:gd name="T11" fmla="*/ 30 h 31"/>
                <a:gd name="T12" fmla="*/ 17 w 21"/>
                <a:gd name="T13" fmla="*/ 24 h 31"/>
                <a:gd name="T14" fmla="*/ 17 w 21"/>
                <a:gd name="T15" fmla="*/ 19 h 31"/>
                <a:gd name="T16" fmla="*/ 19 w 21"/>
                <a:gd name="T17" fmla="*/ 15 h 31"/>
                <a:gd name="T18" fmla="*/ 20 w 21"/>
                <a:gd name="T19" fmla="*/ 2 h 31"/>
                <a:gd name="T20" fmla="*/ 11 w 21"/>
                <a:gd name="T21" fmla="*/ 5 h 31"/>
                <a:gd name="T22" fmla="*/ 6 w 21"/>
                <a:gd name="T23" fmla="*/ 0 h 3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1"/>
                <a:gd name="T37" fmla="*/ 0 h 31"/>
                <a:gd name="T38" fmla="*/ 21 w 21"/>
                <a:gd name="T39" fmla="*/ 31 h 31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1" h="31">
                  <a:moveTo>
                    <a:pt x="6" y="0"/>
                  </a:moveTo>
                  <a:lnTo>
                    <a:pt x="0" y="0"/>
                  </a:lnTo>
                  <a:lnTo>
                    <a:pt x="1" y="7"/>
                  </a:lnTo>
                  <a:lnTo>
                    <a:pt x="6" y="12"/>
                  </a:lnTo>
                  <a:lnTo>
                    <a:pt x="6" y="23"/>
                  </a:lnTo>
                  <a:lnTo>
                    <a:pt x="14" y="30"/>
                  </a:lnTo>
                  <a:lnTo>
                    <a:pt x="17" y="24"/>
                  </a:lnTo>
                  <a:lnTo>
                    <a:pt x="17" y="19"/>
                  </a:lnTo>
                  <a:lnTo>
                    <a:pt x="19" y="15"/>
                  </a:lnTo>
                  <a:lnTo>
                    <a:pt x="20" y="2"/>
                  </a:lnTo>
                  <a:lnTo>
                    <a:pt x="11" y="5"/>
                  </a:lnTo>
                  <a:lnTo>
                    <a:pt x="6" y="0"/>
                  </a:lnTo>
                </a:path>
              </a:pathLst>
            </a:custGeom>
            <a:gradFill rotWithShape="0">
              <a:gsLst>
                <a:gs pos="0">
                  <a:srgbClr val="008000"/>
                </a:gs>
                <a:gs pos="100000">
                  <a:srgbClr val="FFFFFF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2" name="Freeform 12"/>
            <p:cNvSpPr>
              <a:spLocks/>
            </p:cNvSpPr>
            <p:nvPr/>
          </p:nvSpPr>
          <p:spPr bwMode="auto">
            <a:xfrm>
              <a:off x="2333" y="2204"/>
              <a:ext cx="83" cy="135"/>
            </a:xfrm>
            <a:custGeom>
              <a:avLst/>
              <a:gdLst>
                <a:gd name="T0" fmla="*/ 54 w 83"/>
                <a:gd name="T1" fmla="*/ 0 h 135"/>
                <a:gd name="T2" fmla="*/ 54 w 83"/>
                <a:gd name="T3" fmla="*/ 18 h 135"/>
                <a:gd name="T4" fmla="*/ 47 w 83"/>
                <a:gd name="T5" fmla="*/ 28 h 135"/>
                <a:gd name="T6" fmla="*/ 49 w 83"/>
                <a:gd name="T7" fmla="*/ 47 h 135"/>
                <a:gd name="T8" fmla="*/ 41 w 83"/>
                <a:gd name="T9" fmla="*/ 70 h 135"/>
                <a:gd name="T10" fmla="*/ 28 w 83"/>
                <a:gd name="T11" fmla="*/ 90 h 135"/>
                <a:gd name="T12" fmla="*/ 4 w 83"/>
                <a:gd name="T13" fmla="*/ 109 h 135"/>
                <a:gd name="T14" fmla="*/ 0 w 83"/>
                <a:gd name="T15" fmla="*/ 134 h 135"/>
                <a:gd name="T16" fmla="*/ 9 w 83"/>
                <a:gd name="T17" fmla="*/ 134 h 135"/>
                <a:gd name="T18" fmla="*/ 11 w 83"/>
                <a:gd name="T19" fmla="*/ 111 h 135"/>
                <a:gd name="T20" fmla="*/ 39 w 83"/>
                <a:gd name="T21" fmla="*/ 109 h 135"/>
                <a:gd name="T22" fmla="*/ 62 w 83"/>
                <a:gd name="T23" fmla="*/ 93 h 135"/>
                <a:gd name="T24" fmla="*/ 61 w 83"/>
                <a:gd name="T25" fmla="*/ 60 h 135"/>
                <a:gd name="T26" fmla="*/ 67 w 83"/>
                <a:gd name="T27" fmla="*/ 48 h 135"/>
                <a:gd name="T28" fmla="*/ 57 w 83"/>
                <a:gd name="T29" fmla="*/ 31 h 135"/>
                <a:gd name="T30" fmla="*/ 72 w 83"/>
                <a:gd name="T31" fmla="*/ 23 h 135"/>
                <a:gd name="T32" fmla="*/ 82 w 83"/>
                <a:gd name="T33" fmla="*/ 5 h 135"/>
                <a:gd name="T34" fmla="*/ 61 w 83"/>
                <a:gd name="T35" fmla="*/ 9 h 135"/>
                <a:gd name="T36" fmla="*/ 54 w 83"/>
                <a:gd name="T37" fmla="*/ 0 h 135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83"/>
                <a:gd name="T58" fmla="*/ 0 h 135"/>
                <a:gd name="T59" fmla="*/ 83 w 83"/>
                <a:gd name="T60" fmla="*/ 135 h 135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83" h="135">
                  <a:moveTo>
                    <a:pt x="54" y="0"/>
                  </a:moveTo>
                  <a:lnTo>
                    <a:pt x="54" y="18"/>
                  </a:lnTo>
                  <a:lnTo>
                    <a:pt x="47" y="28"/>
                  </a:lnTo>
                  <a:lnTo>
                    <a:pt x="49" y="47"/>
                  </a:lnTo>
                  <a:lnTo>
                    <a:pt x="41" y="70"/>
                  </a:lnTo>
                  <a:lnTo>
                    <a:pt x="28" y="90"/>
                  </a:lnTo>
                  <a:lnTo>
                    <a:pt x="4" y="109"/>
                  </a:lnTo>
                  <a:lnTo>
                    <a:pt x="0" y="134"/>
                  </a:lnTo>
                  <a:lnTo>
                    <a:pt x="9" y="134"/>
                  </a:lnTo>
                  <a:lnTo>
                    <a:pt x="11" y="111"/>
                  </a:lnTo>
                  <a:lnTo>
                    <a:pt x="39" y="109"/>
                  </a:lnTo>
                  <a:lnTo>
                    <a:pt x="62" y="93"/>
                  </a:lnTo>
                  <a:lnTo>
                    <a:pt x="61" y="60"/>
                  </a:lnTo>
                  <a:lnTo>
                    <a:pt x="67" y="48"/>
                  </a:lnTo>
                  <a:lnTo>
                    <a:pt x="57" y="31"/>
                  </a:lnTo>
                  <a:lnTo>
                    <a:pt x="72" y="23"/>
                  </a:lnTo>
                  <a:lnTo>
                    <a:pt x="82" y="5"/>
                  </a:lnTo>
                  <a:lnTo>
                    <a:pt x="61" y="9"/>
                  </a:lnTo>
                  <a:lnTo>
                    <a:pt x="54" y="0"/>
                  </a:lnTo>
                </a:path>
              </a:pathLst>
            </a:custGeom>
            <a:gradFill rotWithShape="0">
              <a:gsLst>
                <a:gs pos="0">
                  <a:srgbClr val="008000"/>
                </a:gs>
                <a:gs pos="100000">
                  <a:srgbClr val="FFFFFF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3" name="Freeform 13"/>
            <p:cNvSpPr>
              <a:spLocks/>
            </p:cNvSpPr>
            <p:nvPr/>
          </p:nvSpPr>
          <p:spPr bwMode="auto">
            <a:xfrm>
              <a:off x="2301" y="2395"/>
              <a:ext cx="17" cy="20"/>
            </a:xfrm>
            <a:custGeom>
              <a:avLst/>
              <a:gdLst>
                <a:gd name="T0" fmla="*/ 9 w 17"/>
                <a:gd name="T1" fmla="*/ 0 h 20"/>
                <a:gd name="T2" fmla="*/ 16 w 17"/>
                <a:gd name="T3" fmla="*/ 8 h 20"/>
                <a:gd name="T4" fmla="*/ 6 w 17"/>
                <a:gd name="T5" fmla="*/ 18 h 20"/>
                <a:gd name="T6" fmla="*/ 0 w 17"/>
                <a:gd name="T7" fmla="*/ 19 h 20"/>
                <a:gd name="T8" fmla="*/ 2 w 17"/>
                <a:gd name="T9" fmla="*/ 9 h 20"/>
                <a:gd name="T10" fmla="*/ 9 w 17"/>
                <a:gd name="T11" fmla="*/ 0 h 2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7"/>
                <a:gd name="T19" fmla="*/ 0 h 20"/>
                <a:gd name="T20" fmla="*/ 17 w 17"/>
                <a:gd name="T21" fmla="*/ 20 h 2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7" h="20">
                  <a:moveTo>
                    <a:pt x="9" y="0"/>
                  </a:moveTo>
                  <a:lnTo>
                    <a:pt x="16" y="8"/>
                  </a:lnTo>
                  <a:lnTo>
                    <a:pt x="6" y="18"/>
                  </a:lnTo>
                  <a:lnTo>
                    <a:pt x="0" y="19"/>
                  </a:lnTo>
                  <a:lnTo>
                    <a:pt x="2" y="9"/>
                  </a:lnTo>
                  <a:lnTo>
                    <a:pt x="9" y="0"/>
                  </a:lnTo>
                </a:path>
              </a:pathLst>
            </a:custGeom>
            <a:gradFill rotWithShape="0">
              <a:gsLst>
                <a:gs pos="0">
                  <a:srgbClr val="008000"/>
                </a:gs>
                <a:gs pos="100000">
                  <a:srgbClr val="FFFFFF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4" name="Freeform 14"/>
            <p:cNvSpPr>
              <a:spLocks/>
            </p:cNvSpPr>
            <p:nvPr/>
          </p:nvSpPr>
          <p:spPr bwMode="auto">
            <a:xfrm>
              <a:off x="2314" y="2423"/>
              <a:ext cx="20" cy="30"/>
            </a:xfrm>
            <a:custGeom>
              <a:avLst/>
              <a:gdLst>
                <a:gd name="T0" fmla="*/ 8 w 20"/>
                <a:gd name="T1" fmla="*/ 0 h 30"/>
                <a:gd name="T2" fmla="*/ 12 w 20"/>
                <a:gd name="T3" fmla="*/ 9 h 30"/>
                <a:gd name="T4" fmla="*/ 7 w 20"/>
                <a:gd name="T5" fmla="*/ 15 h 30"/>
                <a:gd name="T6" fmla="*/ 8 w 20"/>
                <a:gd name="T7" fmla="*/ 18 h 30"/>
                <a:gd name="T8" fmla="*/ 19 w 20"/>
                <a:gd name="T9" fmla="*/ 23 h 30"/>
                <a:gd name="T10" fmla="*/ 18 w 20"/>
                <a:gd name="T11" fmla="*/ 28 h 30"/>
                <a:gd name="T12" fmla="*/ 11 w 20"/>
                <a:gd name="T13" fmla="*/ 24 h 30"/>
                <a:gd name="T14" fmla="*/ 3 w 20"/>
                <a:gd name="T15" fmla="*/ 29 h 30"/>
                <a:gd name="T16" fmla="*/ 0 w 20"/>
                <a:gd name="T17" fmla="*/ 22 h 30"/>
                <a:gd name="T18" fmla="*/ 4 w 20"/>
                <a:gd name="T19" fmla="*/ 19 h 30"/>
                <a:gd name="T20" fmla="*/ 1 w 20"/>
                <a:gd name="T21" fmla="*/ 14 h 30"/>
                <a:gd name="T22" fmla="*/ 8 w 20"/>
                <a:gd name="T23" fmla="*/ 0 h 3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0"/>
                <a:gd name="T37" fmla="*/ 0 h 30"/>
                <a:gd name="T38" fmla="*/ 20 w 20"/>
                <a:gd name="T39" fmla="*/ 30 h 3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0" h="30">
                  <a:moveTo>
                    <a:pt x="8" y="0"/>
                  </a:moveTo>
                  <a:lnTo>
                    <a:pt x="12" y="9"/>
                  </a:lnTo>
                  <a:lnTo>
                    <a:pt x="7" y="15"/>
                  </a:lnTo>
                  <a:lnTo>
                    <a:pt x="8" y="18"/>
                  </a:lnTo>
                  <a:lnTo>
                    <a:pt x="19" y="23"/>
                  </a:lnTo>
                  <a:lnTo>
                    <a:pt x="18" y="28"/>
                  </a:lnTo>
                  <a:lnTo>
                    <a:pt x="11" y="24"/>
                  </a:lnTo>
                  <a:lnTo>
                    <a:pt x="3" y="29"/>
                  </a:lnTo>
                  <a:lnTo>
                    <a:pt x="0" y="22"/>
                  </a:lnTo>
                  <a:lnTo>
                    <a:pt x="4" y="19"/>
                  </a:lnTo>
                  <a:lnTo>
                    <a:pt x="1" y="14"/>
                  </a:lnTo>
                  <a:lnTo>
                    <a:pt x="8" y="0"/>
                  </a:lnTo>
                </a:path>
              </a:pathLst>
            </a:custGeom>
            <a:gradFill rotWithShape="0">
              <a:gsLst>
                <a:gs pos="0">
                  <a:srgbClr val="008000"/>
                </a:gs>
                <a:gs pos="100000">
                  <a:srgbClr val="FFFFFF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5" name="Freeform 15"/>
            <p:cNvSpPr>
              <a:spLocks/>
            </p:cNvSpPr>
            <p:nvPr/>
          </p:nvSpPr>
          <p:spPr bwMode="auto">
            <a:xfrm>
              <a:off x="2332" y="2455"/>
              <a:ext cx="17" cy="17"/>
            </a:xfrm>
            <a:custGeom>
              <a:avLst/>
              <a:gdLst>
                <a:gd name="T0" fmla="*/ 7 w 17"/>
                <a:gd name="T1" fmla="*/ 0 h 17"/>
                <a:gd name="T2" fmla="*/ 0 w 17"/>
                <a:gd name="T3" fmla="*/ 6 h 17"/>
                <a:gd name="T4" fmla="*/ 12 w 17"/>
                <a:gd name="T5" fmla="*/ 16 h 17"/>
                <a:gd name="T6" fmla="*/ 16 w 17"/>
                <a:gd name="T7" fmla="*/ 13 h 17"/>
                <a:gd name="T8" fmla="*/ 7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7" y="0"/>
                  </a:moveTo>
                  <a:lnTo>
                    <a:pt x="0" y="6"/>
                  </a:lnTo>
                  <a:lnTo>
                    <a:pt x="12" y="16"/>
                  </a:lnTo>
                  <a:lnTo>
                    <a:pt x="16" y="13"/>
                  </a:lnTo>
                  <a:lnTo>
                    <a:pt x="7" y="0"/>
                  </a:lnTo>
                </a:path>
              </a:pathLst>
            </a:custGeom>
            <a:gradFill rotWithShape="0">
              <a:gsLst>
                <a:gs pos="0">
                  <a:srgbClr val="008000"/>
                </a:gs>
                <a:gs pos="100000">
                  <a:srgbClr val="FFFFFF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6" name="Freeform 16"/>
            <p:cNvSpPr>
              <a:spLocks/>
            </p:cNvSpPr>
            <p:nvPr/>
          </p:nvSpPr>
          <p:spPr bwMode="auto">
            <a:xfrm>
              <a:off x="2318" y="2455"/>
              <a:ext cx="17" cy="17"/>
            </a:xfrm>
            <a:custGeom>
              <a:avLst/>
              <a:gdLst>
                <a:gd name="T0" fmla="*/ 16 w 17"/>
                <a:gd name="T1" fmla="*/ 0 h 17"/>
                <a:gd name="T2" fmla="*/ 12 w 17"/>
                <a:gd name="T3" fmla="*/ 16 h 17"/>
                <a:gd name="T4" fmla="*/ 0 w 17"/>
                <a:gd name="T5" fmla="*/ 10 h 17"/>
                <a:gd name="T6" fmla="*/ 16 w 17"/>
                <a:gd name="T7" fmla="*/ 0 h 1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7"/>
                <a:gd name="T13" fmla="*/ 0 h 17"/>
                <a:gd name="T14" fmla="*/ 17 w 17"/>
                <a:gd name="T15" fmla="*/ 17 h 1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7" h="17">
                  <a:moveTo>
                    <a:pt x="16" y="0"/>
                  </a:moveTo>
                  <a:lnTo>
                    <a:pt x="12" y="16"/>
                  </a:lnTo>
                  <a:lnTo>
                    <a:pt x="0" y="10"/>
                  </a:lnTo>
                  <a:lnTo>
                    <a:pt x="16" y="0"/>
                  </a:lnTo>
                </a:path>
              </a:pathLst>
            </a:custGeom>
            <a:gradFill rotWithShape="0">
              <a:gsLst>
                <a:gs pos="0">
                  <a:srgbClr val="008000"/>
                </a:gs>
                <a:gs pos="100000">
                  <a:srgbClr val="FFFFFF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7" name="Freeform 17"/>
            <p:cNvSpPr>
              <a:spLocks/>
            </p:cNvSpPr>
            <p:nvPr/>
          </p:nvSpPr>
          <p:spPr bwMode="auto">
            <a:xfrm>
              <a:off x="2044" y="2545"/>
              <a:ext cx="21" cy="38"/>
            </a:xfrm>
            <a:custGeom>
              <a:avLst/>
              <a:gdLst>
                <a:gd name="T0" fmla="*/ 9 w 21"/>
                <a:gd name="T1" fmla="*/ 0 h 38"/>
                <a:gd name="T2" fmla="*/ 0 w 21"/>
                <a:gd name="T3" fmla="*/ 18 h 38"/>
                <a:gd name="T4" fmla="*/ 8 w 21"/>
                <a:gd name="T5" fmla="*/ 37 h 38"/>
                <a:gd name="T6" fmla="*/ 20 w 21"/>
                <a:gd name="T7" fmla="*/ 22 h 38"/>
                <a:gd name="T8" fmla="*/ 9 w 21"/>
                <a:gd name="T9" fmla="*/ 0 h 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"/>
                <a:gd name="T16" fmla="*/ 0 h 38"/>
                <a:gd name="T17" fmla="*/ 21 w 21"/>
                <a:gd name="T18" fmla="*/ 38 h 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" h="38">
                  <a:moveTo>
                    <a:pt x="9" y="0"/>
                  </a:moveTo>
                  <a:lnTo>
                    <a:pt x="0" y="18"/>
                  </a:lnTo>
                  <a:lnTo>
                    <a:pt x="8" y="37"/>
                  </a:lnTo>
                  <a:lnTo>
                    <a:pt x="20" y="22"/>
                  </a:lnTo>
                  <a:lnTo>
                    <a:pt x="9" y="0"/>
                  </a:lnTo>
                </a:path>
              </a:pathLst>
            </a:custGeom>
            <a:gradFill rotWithShape="0">
              <a:gsLst>
                <a:gs pos="0">
                  <a:srgbClr val="008000"/>
                </a:gs>
                <a:gs pos="100000">
                  <a:srgbClr val="FFFFFF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8" name="Freeform 18"/>
            <p:cNvSpPr>
              <a:spLocks/>
            </p:cNvSpPr>
            <p:nvPr/>
          </p:nvSpPr>
          <p:spPr bwMode="auto">
            <a:xfrm>
              <a:off x="1583" y="2149"/>
              <a:ext cx="37" cy="57"/>
            </a:xfrm>
            <a:custGeom>
              <a:avLst/>
              <a:gdLst>
                <a:gd name="T0" fmla="*/ 29 w 37"/>
                <a:gd name="T1" fmla="*/ 0 h 57"/>
                <a:gd name="T2" fmla="*/ 21 w 37"/>
                <a:gd name="T3" fmla="*/ 0 h 57"/>
                <a:gd name="T4" fmla="*/ 17 w 37"/>
                <a:gd name="T5" fmla="*/ 4 h 57"/>
                <a:gd name="T6" fmla="*/ 13 w 37"/>
                <a:gd name="T7" fmla="*/ 8 h 57"/>
                <a:gd name="T8" fmla="*/ 13 w 37"/>
                <a:gd name="T9" fmla="*/ 24 h 57"/>
                <a:gd name="T10" fmla="*/ 18 w 37"/>
                <a:gd name="T11" fmla="*/ 27 h 57"/>
                <a:gd name="T12" fmla="*/ 18 w 37"/>
                <a:gd name="T13" fmla="*/ 34 h 57"/>
                <a:gd name="T14" fmla="*/ 14 w 37"/>
                <a:gd name="T15" fmla="*/ 34 h 57"/>
                <a:gd name="T16" fmla="*/ 9 w 37"/>
                <a:gd name="T17" fmla="*/ 40 h 57"/>
                <a:gd name="T18" fmla="*/ 9 w 37"/>
                <a:gd name="T19" fmla="*/ 47 h 57"/>
                <a:gd name="T20" fmla="*/ 0 w 37"/>
                <a:gd name="T21" fmla="*/ 56 h 57"/>
                <a:gd name="T22" fmla="*/ 27 w 37"/>
                <a:gd name="T23" fmla="*/ 56 h 57"/>
                <a:gd name="T24" fmla="*/ 36 w 37"/>
                <a:gd name="T25" fmla="*/ 45 h 57"/>
                <a:gd name="T26" fmla="*/ 27 w 37"/>
                <a:gd name="T27" fmla="*/ 37 h 57"/>
                <a:gd name="T28" fmla="*/ 27 w 37"/>
                <a:gd name="T29" fmla="*/ 12 h 57"/>
                <a:gd name="T30" fmla="*/ 32 w 37"/>
                <a:gd name="T31" fmla="*/ 7 h 57"/>
                <a:gd name="T32" fmla="*/ 23 w 37"/>
                <a:gd name="T33" fmla="*/ 7 h 57"/>
                <a:gd name="T34" fmla="*/ 29 w 37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37"/>
                <a:gd name="T55" fmla="*/ 0 h 57"/>
                <a:gd name="T56" fmla="*/ 37 w 37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37" h="57">
                  <a:moveTo>
                    <a:pt x="29" y="0"/>
                  </a:moveTo>
                  <a:lnTo>
                    <a:pt x="21" y="0"/>
                  </a:lnTo>
                  <a:lnTo>
                    <a:pt x="17" y="4"/>
                  </a:lnTo>
                  <a:lnTo>
                    <a:pt x="13" y="8"/>
                  </a:lnTo>
                  <a:lnTo>
                    <a:pt x="13" y="24"/>
                  </a:lnTo>
                  <a:lnTo>
                    <a:pt x="18" y="27"/>
                  </a:lnTo>
                  <a:lnTo>
                    <a:pt x="18" y="34"/>
                  </a:lnTo>
                  <a:lnTo>
                    <a:pt x="14" y="34"/>
                  </a:lnTo>
                  <a:lnTo>
                    <a:pt x="9" y="40"/>
                  </a:lnTo>
                  <a:lnTo>
                    <a:pt x="9" y="47"/>
                  </a:lnTo>
                  <a:lnTo>
                    <a:pt x="0" y="56"/>
                  </a:lnTo>
                  <a:lnTo>
                    <a:pt x="27" y="56"/>
                  </a:lnTo>
                  <a:lnTo>
                    <a:pt x="36" y="45"/>
                  </a:lnTo>
                  <a:lnTo>
                    <a:pt x="27" y="37"/>
                  </a:lnTo>
                  <a:lnTo>
                    <a:pt x="27" y="12"/>
                  </a:lnTo>
                  <a:lnTo>
                    <a:pt x="32" y="7"/>
                  </a:lnTo>
                  <a:lnTo>
                    <a:pt x="23" y="7"/>
                  </a:lnTo>
                  <a:lnTo>
                    <a:pt x="29" y="0"/>
                  </a:lnTo>
                </a:path>
              </a:pathLst>
            </a:custGeom>
            <a:gradFill rotWithShape="0">
              <a:gsLst>
                <a:gs pos="0">
                  <a:srgbClr val="008000"/>
                </a:gs>
                <a:gs pos="100000">
                  <a:srgbClr val="FFFFFF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9" name="Freeform 19"/>
            <p:cNvSpPr>
              <a:spLocks/>
            </p:cNvSpPr>
            <p:nvPr/>
          </p:nvSpPr>
          <p:spPr bwMode="auto">
            <a:xfrm>
              <a:off x="1572" y="2166"/>
              <a:ext cx="20" cy="23"/>
            </a:xfrm>
            <a:custGeom>
              <a:avLst/>
              <a:gdLst>
                <a:gd name="T0" fmla="*/ 19 w 20"/>
                <a:gd name="T1" fmla="*/ 1 h 23"/>
                <a:gd name="T2" fmla="*/ 14 w 20"/>
                <a:gd name="T3" fmla="*/ 0 h 23"/>
                <a:gd name="T4" fmla="*/ 8 w 20"/>
                <a:gd name="T5" fmla="*/ 7 h 23"/>
                <a:gd name="T6" fmla="*/ 0 w 20"/>
                <a:gd name="T7" fmla="*/ 16 h 23"/>
                <a:gd name="T8" fmla="*/ 0 w 20"/>
                <a:gd name="T9" fmla="*/ 22 h 23"/>
                <a:gd name="T10" fmla="*/ 11 w 20"/>
                <a:gd name="T11" fmla="*/ 22 h 23"/>
                <a:gd name="T12" fmla="*/ 17 w 20"/>
                <a:gd name="T13" fmla="*/ 17 h 23"/>
                <a:gd name="T14" fmla="*/ 16 w 20"/>
                <a:gd name="T15" fmla="*/ 8 h 23"/>
                <a:gd name="T16" fmla="*/ 19 w 20"/>
                <a:gd name="T17" fmla="*/ 7 h 23"/>
                <a:gd name="T18" fmla="*/ 19 w 20"/>
                <a:gd name="T19" fmla="*/ 1 h 2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0"/>
                <a:gd name="T31" fmla="*/ 0 h 23"/>
                <a:gd name="T32" fmla="*/ 20 w 20"/>
                <a:gd name="T33" fmla="*/ 23 h 2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0" h="23">
                  <a:moveTo>
                    <a:pt x="19" y="1"/>
                  </a:moveTo>
                  <a:lnTo>
                    <a:pt x="14" y="0"/>
                  </a:lnTo>
                  <a:lnTo>
                    <a:pt x="8" y="7"/>
                  </a:lnTo>
                  <a:lnTo>
                    <a:pt x="0" y="16"/>
                  </a:lnTo>
                  <a:lnTo>
                    <a:pt x="0" y="22"/>
                  </a:lnTo>
                  <a:lnTo>
                    <a:pt x="11" y="22"/>
                  </a:lnTo>
                  <a:lnTo>
                    <a:pt x="17" y="17"/>
                  </a:lnTo>
                  <a:lnTo>
                    <a:pt x="16" y="8"/>
                  </a:lnTo>
                  <a:lnTo>
                    <a:pt x="19" y="7"/>
                  </a:lnTo>
                  <a:lnTo>
                    <a:pt x="19" y="1"/>
                  </a:lnTo>
                </a:path>
              </a:pathLst>
            </a:custGeom>
            <a:gradFill rotWithShape="0">
              <a:gsLst>
                <a:gs pos="0">
                  <a:srgbClr val="008000"/>
                </a:gs>
                <a:gs pos="100000">
                  <a:srgbClr val="FFFFFF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80" name="Freeform 20"/>
            <p:cNvSpPr>
              <a:spLocks/>
            </p:cNvSpPr>
            <p:nvPr/>
          </p:nvSpPr>
          <p:spPr bwMode="auto">
            <a:xfrm>
              <a:off x="1788" y="2628"/>
              <a:ext cx="26" cy="89"/>
            </a:xfrm>
            <a:custGeom>
              <a:avLst/>
              <a:gdLst>
                <a:gd name="T0" fmla="*/ 19 w 26"/>
                <a:gd name="T1" fmla="*/ 0 h 89"/>
                <a:gd name="T2" fmla="*/ 13 w 26"/>
                <a:gd name="T3" fmla="*/ 22 h 89"/>
                <a:gd name="T4" fmla="*/ 0 w 26"/>
                <a:gd name="T5" fmla="*/ 30 h 89"/>
                <a:gd name="T6" fmla="*/ 4 w 26"/>
                <a:gd name="T7" fmla="*/ 42 h 89"/>
                <a:gd name="T8" fmla="*/ 5 w 26"/>
                <a:gd name="T9" fmla="*/ 52 h 89"/>
                <a:gd name="T10" fmla="*/ 0 w 26"/>
                <a:gd name="T11" fmla="*/ 65 h 89"/>
                <a:gd name="T12" fmla="*/ 1 w 26"/>
                <a:gd name="T13" fmla="*/ 88 h 89"/>
                <a:gd name="T14" fmla="*/ 18 w 26"/>
                <a:gd name="T15" fmla="*/ 78 h 89"/>
                <a:gd name="T16" fmla="*/ 22 w 26"/>
                <a:gd name="T17" fmla="*/ 50 h 89"/>
                <a:gd name="T18" fmla="*/ 25 w 26"/>
                <a:gd name="T19" fmla="*/ 34 h 89"/>
                <a:gd name="T20" fmla="*/ 19 w 26"/>
                <a:gd name="T21" fmla="*/ 0 h 89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6"/>
                <a:gd name="T34" fmla="*/ 0 h 89"/>
                <a:gd name="T35" fmla="*/ 26 w 26"/>
                <a:gd name="T36" fmla="*/ 89 h 89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6" h="89">
                  <a:moveTo>
                    <a:pt x="19" y="0"/>
                  </a:moveTo>
                  <a:lnTo>
                    <a:pt x="13" y="22"/>
                  </a:lnTo>
                  <a:lnTo>
                    <a:pt x="0" y="30"/>
                  </a:lnTo>
                  <a:lnTo>
                    <a:pt x="4" y="42"/>
                  </a:lnTo>
                  <a:lnTo>
                    <a:pt x="5" y="52"/>
                  </a:lnTo>
                  <a:lnTo>
                    <a:pt x="0" y="65"/>
                  </a:lnTo>
                  <a:lnTo>
                    <a:pt x="1" y="88"/>
                  </a:lnTo>
                  <a:lnTo>
                    <a:pt x="18" y="78"/>
                  </a:lnTo>
                  <a:lnTo>
                    <a:pt x="22" y="50"/>
                  </a:lnTo>
                  <a:lnTo>
                    <a:pt x="25" y="34"/>
                  </a:lnTo>
                  <a:lnTo>
                    <a:pt x="19" y="0"/>
                  </a:lnTo>
                </a:path>
              </a:pathLst>
            </a:custGeom>
            <a:gradFill rotWithShape="0">
              <a:gsLst>
                <a:gs pos="0">
                  <a:srgbClr val="008000"/>
                </a:gs>
                <a:gs pos="100000">
                  <a:srgbClr val="FFFFFF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81" name="Freeform 21"/>
            <p:cNvSpPr>
              <a:spLocks/>
            </p:cNvSpPr>
            <p:nvPr/>
          </p:nvSpPr>
          <p:spPr bwMode="auto">
            <a:xfrm>
              <a:off x="1628" y="2269"/>
              <a:ext cx="17" cy="17"/>
            </a:xfrm>
            <a:custGeom>
              <a:avLst/>
              <a:gdLst>
                <a:gd name="T0" fmla="*/ 0 w 17"/>
                <a:gd name="T1" fmla="*/ 2 h 17"/>
                <a:gd name="T2" fmla="*/ 0 w 17"/>
                <a:gd name="T3" fmla="*/ 16 h 17"/>
                <a:gd name="T4" fmla="*/ 16 w 17"/>
                <a:gd name="T5" fmla="*/ 8 h 17"/>
                <a:gd name="T6" fmla="*/ 16 w 17"/>
                <a:gd name="T7" fmla="*/ 0 h 17"/>
                <a:gd name="T8" fmla="*/ 0 w 17"/>
                <a:gd name="T9" fmla="*/ 2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2"/>
                  </a:moveTo>
                  <a:lnTo>
                    <a:pt x="0" y="16"/>
                  </a:lnTo>
                  <a:lnTo>
                    <a:pt x="16" y="8"/>
                  </a:lnTo>
                  <a:lnTo>
                    <a:pt x="16" y="0"/>
                  </a:lnTo>
                  <a:lnTo>
                    <a:pt x="0" y="2"/>
                  </a:lnTo>
                </a:path>
              </a:pathLst>
            </a:custGeom>
            <a:gradFill rotWithShape="0">
              <a:gsLst>
                <a:gs pos="0">
                  <a:srgbClr val="008000"/>
                </a:gs>
                <a:gs pos="100000">
                  <a:srgbClr val="FFFFFF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82" name="Freeform 22"/>
            <p:cNvSpPr>
              <a:spLocks/>
            </p:cNvSpPr>
            <p:nvPr/>
          </p:nvSpPr>
          <p:spPr bwMode="auto">
            <a:xfrm>
              <a:off x="1628" y="2279"/>
              <a:ext cx="17" cy="18"/>
            </a:xfrm>
            <a:custGeom>
              <a:avLst/>
              <a:gdLst>
                <a:gd name="T0" fmla="*/ 12 w 17"/>
                <a:gd name="T1" fmla="*/ 0 h 18"/>
                <a:gd name="T2" fmla="*/ 0 w 17"/>
                <a:gd name="T3" fmla="*/ 7 h 18"/>
                <a:gd name="T4" fmla="*/ 0 w 17"/>
                <a:gd name="T5" fmla="*/ 17 h 18"/>
                <a:gd name="T6" fmla="*/ 16 w 17"/>
                <a:gd name="T7" fmla="*/ 16 h 18"/>
                <a:gd name="T8" fmla="*/ 12 w 17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8"/>
                <a:gd name="T17" fmla="*/ 17 w 17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8">
                  <a:moveTo>
                    <a:pt x="12" y="0"/>
                  </a:moveTo>
                  <a:lnTo>
                    <a:pt x="0" y="7"/>
                  </a:lnTo>
                  <a:lnTo>
                    <a:pt x="0" y="17"/>
                  </a:lnTo>
                  <a:lnTo>
                    <a:pt x="16" y="16"/>
                  </a:lnTo>
                  <a:lnTo>
                    <a:pt x="12" y="0"/>
                  </a:lnTo>
                </a:path>
              </a:pathLst>
            </a:custGeom>
            <a:gradFill rotWithShape="0">
              <a:gsLst>
                <a:gs pos="0">
                  <a:srgbClr val="008000"/>
                </a:gs>
                <a:gs pos="100000">
                  <a:srgbClr val="FFFFFF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83" name="Freeform 23"/>
            <p:cNvSpPr>
              <a:spLocks/>
            </p:cNvSpPr>
            <p:nvPr/>
          </p:nvSpPr>
          <p:spPr bwMode="auto">
            <a:xfrm>
              <a:off x="1648" y="2304"/>
              <a:ext cx="17" cy="17"/>
            </a:xfrm>
            <a:custGeom>
              <a:avLst/>
              <a:gdLst>
                <a:gd name="T0" fmla="*/ 0 w 17"/>
                <a:gd name="T1" fmla="*/ 0 h 17"/>
                <a:gd name="T2" fmla="*/ 14 w 17"/>
                <a:gd name="T3" fmla="*/ 0 h 17"/>
                <a:gd name="T4" fmla="*/ 16 w 17"/>
                <a:gd name="T5" fmla="*/ 16 h 17"/>
                <a:gd name="T6" fmla="*/ 0 w 17"/>
                <a:gd name="T7" fmla="*/ 0 h 1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7"/>
                <a:gd name="T13" fmla="*/ 0 h 17"/>
                <a:gd name="T14" fmla="*/ 17 w 17"/>
                <a:gd name="T15" fmla="*/ 17 h 1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7" h="17">
                  <a:moveTo>
                    <a:pt x="0" y="0"/>
                  </a:moveTo>
                  <a:lnTo>
                    <a:pt x="14" y="0"/>
                  </a:lnTo>
                  <a:lnTo>
                    <a:pt x="16" y="16"/>
                  </a:lnTo>
                  <a:lnTo>
                    <a:pt x="0" y="0"/>
                  </a:lnTo>
                </a:path>
              </a:pathLst>
            </a:custGeom>
            <a:gradFill rotWithShape="0">
              <a:gsLst>
                <a:gs pos="0">
                  <a:srgbClr val="008000"/>
                </a:gs>
                <a:gs pos="100000">
                  <a:srgbClr val="FFFFFF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84" name="Freeform 24"/>
            <p:cNvSpPr>
              <a:spLocks/>
            </p:cNvSpPr>
            <p:nvPr/>
          </p:nvSpPr>
          <p:spPr bwMode="auto">
            <a:xfrm>
              <a:off x="1547" y="1947"/>
              <a:ext cx="978" cy="636"/>
            </a:xfrm>
            <a:custGeom>
              <a:avLst/>
              <a:gdLst>
                <a:gd name="T0" fmla="*/ 464 w 978"/>
                <a:gd name="T1" fmla="*/ 14 h 636"/>
                <a:gd name="T2" fmla="*/ 650 w 978"/>
                <a:gd name="T3" fmla="*/ 6 h 636"/>
                <a:gd name="T4" fmla="*/ 768 w 978"/>
                <a:gd name="T5" fmla="*/ 61 h 636"/>
                <a:gd name="T6" fmla="*/ 910 w 978"/>
                <a:gd name="T7" fmla="*/ 76 h 636"/>
                <a:gd name="T8" fmla="*/ 973 w 978"/>
                <a:gd name="T9" fmla="*/ 129 h 636"/>
                <a:gd name="T10" fmla="*/ 896 w 978"/>
                <a:gd name="T11" fmla="*/ 182 h 636"/>
                <a:gd name="T12" fmla="*/ 863 w 978"/>
                <a:gd name="T13" fmla="*/ 232 h 636"/>
                <a:gd name="T14" fmla="*/ 848 w 978"/>
                <a:gd name="T15" fmla="*/ 182 h 636"/>
                <a:gd name="T16" fmla="*/ 799 w 978"/>
                <a:gd name="T17" fmla="*/ 226 h 636"/>
                <a:gd name="T18" fmla="*/ 791 w 978"/>
                <a:gd name="T19" fmla="*/ 302 h 636"/>
                <a:gd name="T20" fmla="*/ 789 w 978"/>
                <a:gd name="T21" fmla="*/ 343 h 636"/>
                <a:gd name="T22" fmla="*/ 774 w 978"/>
                <a:gd name="T23" fmla="*/ 342 h 636"/>
                <a:gd name="T24" fmla="*/ 764 w 978"/>
                <a:gd name="T25" fmla="*/ 405 h 636"/>
                <a:gd name="T26" fmla="*/ 698 w 978"/>
                <a:gd name="T27" fmla="*/ 486 h 636"/>
                <a:gd name="T28" fmla="*/ 664 w 978"/>
                <a:gd name="T29" fmla="*/ 585 h 636"/>
                <a:gd name="T30" fmla="*/ 670 w 978"/>
                <a:gd name="T31" fmla="*/ 635 h 636"/>
                <a:gd name="T32" fmla="*/ 536 w 978"/>
                <a:gd name="T33" fmla="*/ 492 h 636"/>
                <a:gd name="T34" fmla="*/ 474 w 978"/>
                <a:gd name="T35" fmla="*/ 611 h 636"/>
                <a:gd name="T36" fmla="*/ 390 w 978"/>
                <a:gd name="T37" fmla="*/ 503 h 636"/>
                <a:gd name="T38" fmla="*/ 271 w 978"/>
                <a:gd name="T39" fmla="*/ 424 h 636"/>
                <a:gd name="T40" fmla="*/ 318 w 978"/>
                <a:gd name="T41" fmla="*/ 477 h 636"/>
                <a:gd name="T42" fmla="*/ 245 w 978"/>
                <a:gd name="T43" fmla="*/ 500 h 636"/>
                <a:gd name="T44" fmla="*/ 186 w 978"/>
                <a:gd name="T45" fmla="*/ 415 h 636"/>
                <a:gd name="T46" fmla="*/ 211 w 978"/>
                <a:gd name="T47" fmla="*/ 357 h 636"/>
                <a:gd name="T48" fmla="*/ 167 w 978"/>
                <a:gd name="T49" fmla="*/ 343 h 636"/>
                <a:gd name="T50" fmla="*/ 195 w 978"/>
                <a:gd name="T51" fmla="*/ 326 h 636"/>
                <a:gd name="T52" fmla="*/ 208 w 978"/>
                <a:gd name="T53" fmla="*/ 304 h 636"/>
                <a:gd name="T54" fmla="*/ 205 w 978"/>
                <a:gd name="T55" fmla="*/ 300 h 636"/>
                <a:gd name="T56" fmla="*/ 189 w 978"/>
                <a:gd name="T57" fmla="*/ 302 h 636"/>
                <a:gd name="T58" fmla="*/ 173 w 978"/>
                <a:gd name="T59" fmla="*/ 304 h 636"/>
                <a:gd name="T60" fmla="*/ 171 w 978"/>
                <a:gd name="T61" fmla="*/ 337 h 636"/>
                <a:gd name="T62" fmla="*/ 158 w 978"/>
                <a:gd name="T63" fmla="*/ 357 h 636"/>
                <a:gd name="T64" fmla="*/ 134 w 978"/>
                <a:gd name="T65" fmla="*/ 347 h 636"/>
                <a:gd name="T66" fmla="*/ 109 w 978"/>
                <a:gd name="T67" fmla="*/ 305 h 636"/>
                <a:gd name="T68" fmla="*/ 126 w 978"/>
                <a:gd name="T69" fmla="*/ 346 h 636"/>
                <a:gd name="T70" fmla="*/ 121 w 978"/>
                <a:gd name="T71" fmla="*/ 352 h 636"/>
                <a:gd name="T72" fmla="*/ 92 w 978"/>
                <a:gd name="T73" fmla="*/ 323 h 636"/>
                <a:gd name="T74" fmla="*/ 59 w 978"/>
                <a:gd name="T75" fmla="*/ 315 h 636"/>
                <a:gd name="T76" fmla="*/ 0 w 978"/>
                <a:gd name="T77" fmla="*/ 319 h 636"/>
                <a:gd name="T78" fmla="*/ 35 w 978"/>
                <a:gd name="T79" fmla="*/ 308 h 636"/>
                <a:gd name="T80" fmla="*/ 61 w 978"/>
                <a:gd name="T81" fmla="*/ 266 h 636"/>
                <a:gd name="T82" fmla="*/ 94 w 978"/>
                <a:gd name="T83" fmla="*/ 245 h 636"/>
                <a:gd name="T84" fmla="*/ 109 w 978"/>
                <a:gd name="T85" fmla="*/ 234 h 636"/>
                <a:gd name="T86" fmla="*/ 116 w 978"/>
                <a:gd name="T87" fmla="*/ 248 h 636"/>
                <a:gd name="T88" fmla="*/ 142 w 978"/>
                <a:gd name="T89" fmla="*/ 236 h 636"/>
                <a:gd name="T90" fmla="*/ 165 w 978"/>
                <a:gd name="T91" fmla="*/ 211 h 636"/>
                <a:gd name="T92" fmla="*/ 139 w 978"/>
                <a:gd name="T93" fmla="*/ 187 h 636"/>
                <a:gd name="T94" fmla="*/ 144 w 978"/>
                <a:gd name="T95" fmla="*/ 163 h 636"/>
                <a:gd name="T96" fmla="*/ 131 w 978"/>
                <a:gd name="T97" fmla="*/ 207 h 636"/>
                <a:gd name="T98" fmla="*/ 110 w 978"/>
                <a:gd name="T99" fmla="*/ 237 h 636"/>
                <a:gd name="T100" fmla="*/ 89 w 978"/>
                <a:gd name="T101" fmla="*/ 214 h 636"/>
                <a:gd name="T102" fmla="*/ 127 w 978"/>
                <a:gd name="T103" fmla="*/ 143 h 636"/>
                <a:gd name="T104" fmla="*/ 205 w 978"/>
                <a:gd name="T105" fmla="*/ 148 h 636"/>
                <a:gd name="T106" fmla="*/ 237 w 978"/>
                <a:gd name="T107" fmla="*/ 153 h 636"/>
                <a:gd name="T108" fmla="*/ 303 w 978"/>
                <a:gd name="T109" fmla="*/ 91 h 636"/>
                <a:gd name="T110" fmla="*/ 270 w 978"/>
                <a:gd name="T111" fmla="*/ 142 h 6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978"/>
                <a:gd name="T169" fmla="*/ 0 h 636"/>
                <a:gd name="T170" fmla="*/ 978 w 978"/>
                <a:gd name="T171" fmla="*/ 636 h 6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978" h="636">
                  <a:moveTo>
                    <a:pt x="336" y="111"/>
                  </a:moveTo>
                  <a:lnTo>
                    <a:pt x="388" y="86"/>
                  </a:lnTo>
                  <a:lnTo>
                    <a:pt x="465" y="52"/>
                  </a:lnTo>
                  <a:lnTo>
                    <a:pt x="464" y="14"/>
                  </a:lnTo>
                  <a:lnTo>
                    <a:pt x="526" y="6"/>
                  </a:lnTo>
                  <a:lnTo>
                    <a:pt x="561" y="24"/>
                  </a:lnTo>
                  <a:lnTo>
                    <a:pt x="632" y="0"/>
                  </a:lnTo>
                  <a:lnTo>
                    <a:pt x="650" y="6"/>
                  </a:lnTo>
                  <a:lnTo>
                    <a:pt x="663" y="14"/>
                  </a:lnTo>
                  <a:lnTo>
                    <a:pt x="695" y="47"/>
                  </a:lnTo>
                  <a:lnTo>
                    <a:pt x="712" y="68"/>
                  </a:lnTo>
                  <a:lnTo>
                    <a:pt x="768" y="61"/>
                  </a:lnTo>
                  <a:lnTo>
                    <a:pt x="781" y="60"/>
                  </a:lnTo>
                  <a:lnTo>
                    <a:pt x="815" y="78"/>
                  </a:lnTo>
                  <a:lnTo>
                    <a:pt x="854" y="77"/>
                  </a:lnTo>
                  <a:lnTo>
                    <a:pt x="910" y="76"/>
                  </a:lnTo>
                  <a:lnTo>
                    <a:pt x="967" y="91"/>
                  </a:lnTo>
                  <a:lnTo>
                    <a:pt x="977" y="98"/>
                  </a:lnTo>
                  <a:lnTo>
                    <a:pt x="977" y="111"/>
                  </a:lnTo>
                  <a:lnTo>
                    <a:pt x="973" y="129"/>
                  </a:lnTo>
                  <a:lnTo>
                    <a:pt x="937" y="142"/>
                  </a:lnTo>
                  <a:lnTo>
                    <a:pt x="914" y="152"/>
                  </a:lnTo>
                  <a:lnTo>
                    <a:pt x="921" y="170"/>
                  </a:lnTo>
                  <a:lnTo>
                    <a:pt x="896" y="182"/>
                  </a:lnTo>
                  <a:lnTo>
                    <a:pt x="894" y="207"/>
                  </a:lnTo>
                  <a:lnTo>
                    <a:pt x="896" y="221"/>
                  </a:lnTo>
                  <a:lnTo>
                    <a:pt x="871" y="253"/>
                  </a:lnTo>
                  <a:lnTo>
                    <a:pt x="863" y="232"/>
                  </a:lnTo>
                  <a:lnTo>
                    <a:pt x="863" y="222"/>
                  </a:lnTo>
                  <a:lnTo>
                    <a:pt x="875" y="202"/>
                  </a:lnTo>
                  <a:lnTo>
                    <a:pt x="873" y="154"/>
                  </a:lnTo>
                  <a:lnTo>
                    <a:pt x="848" y="182"/>
                  </a:lnTo>
                  <a:lnTo>
                    <a:pt x="828" y="195"/>
                  </a:lnTo>
                  <a:lnTo>
                    <a:pt x="815" y="174"/>
                  </a:lnTo>
                  <a:lnTo>
                    <a:pt x="802" y="202"/>
                  </a:lnTo>
                  <a:lnTo>
                    <a:pt x="799" y="226"/>
                  </a:lnTo>
                  <a:lnTo>
                    <a:pt x="813" y="226"/>
                  </a:lnTo>
                  <a:lnTo>
                    <a:pt x="810" y="253"/>
                  </a:lnTo>
                  <a:lnTo>
                    <a:pt x="799" y="291"/>
                  </a:lnTo>
                  <a:lnTo>
                    <a:pt x="791" y="302"/>
                  </a:lnTo>
                  <a:lnTo>
                    <a:pt x="780" y="314"/>
                  </a:lnTo>
                  <a:lnTo>
                    <a:pt x="774" y="322"/>
                  </a:lnTo>
                  <a:lnTo>
                    <a:pt x="785" y="335"/>
                  </a:lnTo>
                  <a:lnTo>
                    <a:pt x="789" y="343"/>
                  </a:lnTo>
                  <a:lnTo>
                    <a:pt x="783" y="358"/>
                  </a:lnTo>
                  <a:lnTo>
                    <a:pt x="777" y="364"/>
                  </a:lnTo>
                  <a:lnTo>
                    <a:pt x="776" y="353"/>
                  </a:lnTo>
                  <a:lnTo>
                    <a:pt x="774" y="342"/>
                  </a:lnTo>
                  <a:lnTo>
                    <a:pt x="762" y="332"/>
                  </a:lnTo>
                  <a:lnTo>
                    <a:pt x="740" y="343"/>
                  </a:lnTo>
                  <a:lnTo>
                    <a:pt x="760" y="388"/>
                  </a:lnTo>
                  <a:lnTo>
                    <a:pt x="764" y="405"/>
                  </a:lnTo>
                  <a:lnTo>
                    <a:pt x="760" y="430"/>
                  </a:lnTo>
                  <a:lnTo>
                    <a:pt x="741" y="471"/>
                  </a:lnTo>
                  <a:lnTo>
                    <a:pt x="707" y="484"/>
                  </a:lnTo>
                  <a:lnTo>
                    <a:pt x="698" y="486"/>
                  </a:lnTo>
                  <a:lnTo>
                    <a:pt x="671" y="484"/>
                  </a:lnTo>
                  <a:lnTo>
                    <a:pt x="685" y="508"/>
                  </a:lnTo>
                  <a:lnTo>
                    <a:pt x="688" y="544"/>
                  </a:lnTo>
                  <a:lnTo>
                    <a:pt x="664" y="585"/>
                  </a:lnTo>
                  <a:lnTo>
                    <a:pt x="637" y="561"/>
                  </a:lnTo>
                  <a:lnTo>
                    <a:pt x="632" y="585"/>
                  </a:lnTo>
                  <a:lnTo>
                    <a:pt x="653" y="606"/>
                  </a:lnTo>
                  <a:lnTo>
                    <a:pt x="670" y="635"/>
                  </a:lnTo>
                  <a:lnTo>
                    <a:pt x="641" y="618"/>
                  </a:lnTo>
                  <a:lnTo>
                    <a:pt x="608" y="516"/>
                  </a:lnTo>
                  <a:lnTo>
                    <a:pt x="563" y="490"/>
                  </a:lnTo>
                  <a:lnTo>
                    <a:pt x="536" y="492"/>
                  </a:lnTo>
                  <a:lnTo>
                    <a:pt x="496" y="550"/>
                  </a:lnTo>
                  <a:lnTo>
                    <a:pt x="501" y="572"/>
                  </a:lnTo>
                  <a:lnTo>
                    <a:pt x="488" y="611"/>
                  </a:lnTo>
                  <a:lnTo>
                    <a:pt x="474" y="611"/>
                  </a:lnTo>
                  <a:lnTo>
                    <a:pt x="429" y="527"/>
                  </a:lnTo>
                  <a:lnTo>
                    <a:pt x="428" y="491"/>
                  </a:lnTo>
                  <a:lnTo>
                    <a:pt x="419" y="503"/>
                  </a:lnTo>
                  <a:lnTo>
                    <a:pt x="390" y="503"/>
                  </a:lnTo>
                  <a:lnTo>
                    <a:pt x="404" y="480"/>
                  </a:lnTo>
                  <a:lnTo>
                    <a:pt x="361" y="454"/>
                  </a:lnTo>
                  <a:lnTo>
                    <a:pt x="315" y="452"/>
                  </a:lnTo>
                  <a:lnTo>
                    <a:pt x="271" y="424"/>
                  </a:lnTo>
                  <a:lnTo>
                    <a:pt x="269" y="452"/>
                  </a:lnTo>
                  <a:lnTo>
                    <a:pt x="287" y="465"/>
                  </a:lnTo>
                  <a:lnTo>
                    <a:pt x="305" y="478"/>
                  </a:lnTo>
                  <a:lnTo>
                    <a:pt x="318" y="477"/>
                  </a:lnTo>
                  <a:lnTo>
                    <a:pt x="281" y="511"/>
                  </a:lnTo>
                  <a:lnTo>
                    <a:pt x="261" y="517"/>
                  </a:lnTo>
                  <a:lnTo>
                    <a:pt x="245" y="521"/>
                  </a:lnTo>
                  <a:lnTo>
                    <a:pt x="245" y="500"/>
                  </a:lnTo>
                  <a:lnTo>
                    <a:pt x="219" y="463"/>
                  </a:lnTo>
                  <a:lnTo>
                    <a:pt x="198" y="436"/>
                  </a:lnTo>
                  <a:lnTo>
                    <a:pt x="189" y="421"/>
                  </a:lnTo>
                  <a:lnTo>
                    <a:pt x="186" y="415"/>
                  </a:lnTo>
                  <a:lnTo>
                    <a:pt x="185" y="409"/>
                  </a:lnTo>
                  <a:lnTo>
                    <a:pt x="201" y="397"/>
                  </a:lnTo>
                  <a:lnTo>
                    <a:pt x="215" y="387"/>
                  </a:lnTo>
                  <a:lnTo>
                    <a:pt x="211" y="357"/>
                  </a:lnTo>
                  <a:lnTo>
                    <a:pt x="202" y="368"/>
                  </a:lnTo>
                  <a:lnTo>
                    <a:pt x="178" y="368"/>
                  </a:lnTo>
                  <a:lnTo>
                    <a:pt x="167" y="356"/>
                  </a:lnTo>
                  <a:lnTo>
                    <a:pt x="167" y="343"/>
                  </a:lnTo>
                  <a:lnTo>
                    <a:pt x="173" y="343"/>
                  </a:lnTo>
                  <a:lnTo>
                    <a:pt x="179" y="336"/>
                  </a:lnTo>
                  <a:lnTo>
                    <a:pt x="185" y="336"/>
                  </a:lnTo>
                  <a:lnTo>
                    <a:pt x="195" y="326"/>
                  </a:lnTo>
                  <a:lnTo>
                    <a:pt x="210" y="326"/>
                  </a:lnTo>
                  <a:lnTo>
                    <a:pt x="224" y="318"/>
                  </a:lnTo>
                  <a:lnTo>
                    <a:pt x="210" y="304"/>
                  </a:lnTo>
                  <a:lnTo>
                    <a:pt x="208" y="304"/>
                  </a:lnTo>
                  <a:lnTo>
                    <a:pt x="208" y="283"/>
                  </a:lnTo>
                  <a:lnTo>
                    <a:pt x="198" y="296"/>
                  </a:lnTo>
                  <a:lnTo>
                    <a:pt x="201" y="300"/>
                  </a:lnTo>
                  <a:lnTo>
                    <a:pt x="205" y="300"/>
                  </a:lnTo>
                  <a:lnTo>
                    <a:pt x="204" y="303"/>
                  </a:lnTo>
                  <a:lnTo>
                    <a:pt x="200" y="303"/>
                  </a:lnTo>
                  <a:lnTo>
                    <a:pt x="194" y="309"/>
                  </a:lnTo>
                  <a:lnTo>
                    <a:pt x="189" y="302"/>
                  </a:lnTo>
                  <a:lnTo>
                    <a:pt x="192" y="298"/>
                  </a:lnTo>
                  <a:lnTo>
                    <a:pt x="185" y="297"/>
                  </a:lnTo>
                  <a:lnTo>
                    <a:pt x="181" y="295"/>
                  </a:lnTo>
                  <a:lnTo>
                    <a:pt x="173" y="304"/>
                  </a:lnTo>
                  <a:lnTo>
                    <a:pt x="173" y="321"/>
                  </a:lnTo>
                  <a:lnTo>
                    <a:pt x="169" y="326"/>
                  </a:lnTo>
                  <a:lnTo>
                    <a:pt x="177" y="337"/>
                  </a:lnTo>
                  <a:lnTo>
                    <a:pt x="171" y="337"/>
                  </a:lnTo>
                  <a:lnTo>
                    <a:pt x="167" y="340"/>
                  </a:lnTo>
                  <a:lnTo>
                    <a:pt x="158" y="340"/>
                  </a:lnTo>
                  <a:lnTo>
                    <a:pt x="151" y="349"/>
                  </a:lnTo>
                  <a:lnTo>
                    <a:pt x="158" y="357"/>
                  </a:lnTo>
                  <a:lnTo>
                    <a:pt x="148" y="369"/>
                  </a:lnTo>
                  <a:lnTo>
                    <a:pt x="139" y="361"/>
                  </a:lnTo>
                  <a:lnTo>
                    <a:pt x="142" y="358"/>
                  </a:lnTo>
                  <a:lnTo>
                    <a:pt x="134" y="347"/>
                  </a:lnTo>
                  <a:lnTo>
                    <a:pt x="134" y="338"/>
                  </a:lnTo>
                  <a:lnTo>
                    <a:pt x="125" y="327"/>
                  </a:lnTo>
                  <a:lnTo>
                    <a:pt x="109" y="310"/>
                  </a:lnTo>
                  <a:lnTo>
                    <a:pt x="109" y="305"/>
                  </a:lnTo>
                  <a:lnTo>
                    <a:pt x="102" y="305"/>
                  </a:lnTo>
                  <a:lnTo>
                    <a:pt x="102" y="314"/>
                  </a:lnTo>
                  <a:lnTo>
                    <a:pt x="114" y="331"/>
                  </a:lnTo>
                  <a:lnTo>
                    <a:pt x="126" y="346"/>
                  </a:lnTo>
                  <a:lnTo>
                    <a:pt x="124" y="348"/>
                  </a:lnTo>
                  <a:lnTo>
                    <a:pt x="121" y="344"/>
                  </a:lnTo>
                  <a:lnTo>
                    <a:pt x="117" y="347"/>
                  </a:lnTo>
                  <a:lnTo>
                    <a:pt x="121" y="352"/>
                  </a:lnTo>
                  <a:lnTo>
                    <a:pt x="116" y="358"/>
                  </a:lnTo>
                  <a:lnTo>
                    <a:pt x="116" y="348"/>
                  </a:lnTo>
                  <a:lnTo>
                    <a:pt x="103" y="335"/>
                  </a:lnTo>
                  <a:lnTo>
                    <a:pt x="92" y="323"/>
                  </a:lnTo>
                  <a:lnTo>
                    <a:pt x="93" y="317"/>
                  </a:lnTo>
                  <a:lnTo>
                    <a:pt x="87" y="310"/>
                  </a:lnTo>
                  <a:lnTo>
                    <a:pt x="83" y="315"/>
                  </a:lnTo>
                  <a:lnTo>
                    <a:pt x="59" y="315"/>
                  </a:lnTo>
                  <a:lnTo>
                    <a:pt x="31" y="350"/>
                  </a:lnTo>
                  <a:lnTo>
                    <a:pt x="12" y="351"/>
                  </a:lnTo>
                  <a:lnTo>
                    <a:pt x="1" y="338"/>
                  </a:lnTo>
                  <a:lnTo>
                    <a:pt x="0" y="319"/>
                  </a:lnTo>
                  <a:lnTo>
                    <a:pt x="6" y="310"/>
                  </a:lnTo>
                  <a:lnTo>
                    <a:pt x="6" y="296"/>
                  </a:lnTo>
                  <a:lnTo>
                    <a:pt x="25" y="296"/>
                  </a:lnTo>
                  <a:lnTo>
                    <a:pt x="35" y="308"/>
                  </a:lnTo>
                  <a:lnTo>
                    <a:pt x="44" y="297"/>
                  </a:lnTo>
                  <a:lnTo>
                    <a:pt x="44" y="278"/>
                  </a:lnTo>
                  <a:lnTo>
                    <a:pt x="35" y="266"/>
                  </a:lnTo>
                  <a:lnTo>
                    <a:pt x="61" y="266"/>
                  </a:lnTo>
                  <a:lnTo>
                    <a:pt x="67" y="258"/>
                  </a:lnTo>
                  <a:lnTo>
                    <a:pt x="72" y="257"/>
                  </a:lnTo>
                  <a:lnTo>
                    <a:pt x="84" y="245"/>
                  </a:lnTo>
                  <a:lnTo>
                    <a:pt x="94" y="245"/>
                  </a:lnTo>
                  <a:lnTo>
                    <a:pt x="95" y="226"/>
                  </a:lnTo>
                  <a:lnTo>
                    <a:pt x="102" y="218"/>
                  </a:lnTo>
                  <a:lnTo>
                    <a:pt x="102" y="226"/>
                  </a:lnTo>
                  <a:lnTo>
                    <a:pt x="109" y="234"/>
                  </a:lnTo>
                  <a:lnTo>
                    <a:pt x="109" y="238"/>
                  </a:lnTo>
                  <a:lnTo>
                    <a:pt x="102" y="245"/>
                  </a:lnTo>
                  <a:lnTo>
                    <a:pt x="114" y="245"/>
                  </a:lnTo>
                  <a:lnTo>
                    <a:pt x="116" y="248"/>
                  </a:lnTo>
                  <a:lnTo>
                    <a:pt x="126" y="239"/>
                  </a:lnTo>
                  <a:lnTo>
                    <a:pt x="133" y="246"/>
                  </a:lnTo>
                  <a:lnTo>
                    <a:pt x="137" y="240"/>
                  </a:lnTo>
                  <a:lnTo>
                    <a:pt x="142" y="236"/>
                  </a:lnTo>
                  <a:lnTo>
                    <a:pt x="142" y="221"/>
                  </a:lnTo>
                  <a:lnTo>
                    <a:pt x="150" y="230"/>
                  </a:lnTo>
                  <a:lnTo>
                    <a:pt x="150" y="211"/>
                  </a:lnTo>
                  <a:lnTo>
                    <a:pt x="165" y="211"/>
                  </a:lnTo>
                  <a:lnTo>
                    <a:pt x="166" y="205"/>
                  </a:lnTo>
                  <a:lnTo>
                    <a:pt x="143" y="205"/>
                  </a:lnTo>
                  <a:lnTo>
                    <a:pt x="139" y="199"/>
                  </a:lnTo>
                  <a:lnTo>
                    <a:pt x="139" y="187"/>
                  </a:lnTo>
                  <a:lnTo>
                    <a:pt x="149" y="173"/>
                  </a:lnTo>
                  <a:lnTo>
                    <a:pt x="159" y="160"/>
                  </a:lnTo>
                  <a:lnTo>
                    <a:pt x="157" y="151"/>
                  </a:lnTo>
                  <a:lnTo>
                    <a:pt x="144" y="163"/>
                  </a:lnTo>
                  <a:lnTo>
                    <a:pt x="134" y="174"/>
                  </a:lnTo>
                  <a:lnTo>
                    <a:pt x="125" y="186"/>
                  </a:lnTo>
                  <a:lnTo>
                    <a:pt x="126" y="201"/>
                  </a:lnTo>
                  <a:lnTo>
                    <a:pt x="131" y="207"/>
                  </a:lnTo>
                  <a:lnTo>
                    <a:pt x="124" y="216"/>
                  </a:lnTo>
                  <a:lnTo>
                    <a:pt x="123" y="227"/>
                  </a:lnTo>
                  <a:lnTo>
                    <a:pt x="116" y="236"/>
                  </a:lnTo>
                  <a:lnTo>
                    <a:pt x="110" y="237"/>
                  </a:lnTo>
                  <a:lnTo>
                    <a:pt x="110" y="214"/>
                  </a:lnTo>
                  <a:lnTo>
                    <a:pt x="103" y="209"/>
                  </a:lnTo>
                  <a:lnTo>
                    <a:pt x="97" y="214"/>
                  </a:lnTo>
                  <a:lnTo>
                    <a:pt x="89" y="214"/>
                  </a:lnTo>
                  <a:lnTo>
                    <a:pt x="90" y="186"/>
                  </a:lnTo>
                  <a:lnTo>
                    <a:pt x="95" y="179"/>
                  </a:lnTo>
                  <a:lnTo>
                    <a:pt x="109" y="163"/>
                  </a:lnTo>
                  <a:lnTo>
                    <a:pt x="127" y="143"/>
                  </a:lnTo>
                  <a:lnTo>
                    <a:pt x="139" y="129"/>
                  </a:lnTo>
                  <a:lnTo>
                    <a:pt x="171" y="110"/>
                  </a:lnTo>
                  <a:lnTo>
                    <a:pt x="201" y="132"/>
                  </a:lnTo>
                  <a:lnTo>
                    <a:pt x="205" y="148"/>
                  </a:lnTo>
                  <a:lnTo>
                    <a:pt x="199" y="150"/>
                  </a:lnTo>
                  <a:lnTo>
                    <a:pt x="186" y="147"/>
                  </a:lnTo>
                  <a:lnTo>
                    <a:pt x="201" y="167"/>
                  </a:lnTo>
                  <a:lnTo>
                    <a:pt x="237" y="153"/>
                  </a:lnTo>
                  <a:lnTo>
                    <a:pt x="267" y="142"/>
                  </a:lnTo>
                  <a:lnTo>
                    <a:pt x="258" y="122"/>
                  </a:lnTo>
                  <a:lnTo>
                    <a:pt x="285" y="91"/>
                  </a:lnTo>
                  <a:lnTo>
                    <a:pt x="303" y="91"/>
                  </a:lnTo>
                  <a:lnTo>
                    <a:pt x="286" y="102"/>
                  </a:lnTo>
                  <a:lnTo>
                    <a:pt x="274" y="121"/>
                  </a:lnTo>
                  <a:lnTo>
                    <a:pt x="270" y="131"/>
                  </a:lnTo>
                  <a:lnTo>
                    <a:pt x="270" y="142"/>
                  </a:lnTo>
                  <a:lnTo>
                    <a:pt x="282" y="149"/>
                  </a:lnTo>
                  <a:lnTo>
                    <a:pt x="298" y="160"/>
                  </a:lnTo>
                  <a:lnTo>
                    <a:pt x="336" y="111"/>
                  </a:lnTo>
                </a:path>
              </a:pathLst>
            </a:custGeom>
            <a:gradFill rotWithShape="0">
              <a:gsLst>
                <a:gs pos="0">
                  <a:srgbClr val="008000"/>
                </a:gs>
                <a:gs pos="100000">
                  <a:srgbClr val="FFFFFF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185" name="Group 25"/>
          <p:cNvGrpSpPr>
            <a:grpSpLocks/>
          </p:cNvGrpSpPr>
          <p:nvPr/>
        </p:nvGrpSpPr>
        <p:grpSpPr bwMode="auto">
          <a:xfrm>
            <a:off x="865188" y="2633116"/>
            <a:ext cx="8001000" cy="3089275"/>
            <a:chOff x="1321" y="1184"/>
            <a:chExt cx="4287" cy="2335"/>
          </a:xfrm>
        </p:grpSpPr>
        <p:sp>
          <p:nvSpPr>
            <p:cNvPr id="186" name="Arc 26"/>
            <p:cNvSpPr>
              <a:spLocks/>
            </p:cNvSpPr>
            <p:nvPr/>
          </p:nvSpPr>
          <p:spPr bwMode="auto">
            <a:xfrm>
              <a:off x="1321" y="2057"/>
              <a:ext cx="408" cy="343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21600" y="21600"/>
                  </a:moveTo>
                  <a:cubicBezTo>
                    <a:pt x="9670" y="21600"/>
                    <a:pt x="0" y="11929"/>
                    <a:pt x="0" y="0"/>
                  </a:cubicBezTo>
                </a:path>
                <a:path w="21600" h="21600" stroke="0" extrusionOk="0">
                  <a:moveTo>
                    <a:pt x="21600" y="21600"/>
                  </a:moveTo>
                  <a:cubicBezTo>
                    <a:pt x="9670" y="21600"/>
                    <a:pt x="0" y="11929"/>
                    <a:pt x="0" y="0"/>
                  </a:cubicBezTo>
                  <a:lnTo>
                    <a:pt x="21600" y="0"/>
                  </a:lnTo>
                  <a:lnTo>
                    <a:pt x="21600" y="21600"/>
                  </a:lnTo>
                  <a:close/>
                </a:path>
              </a:pathLst>
            </a:custGeom>
            <a:noFill/>
            <a:ln w="25400" cap="rnd">
              <a:solidFill>
                <a:srgbClr val="7679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87" name="Arc 27"/>
            <p:cNvSpPr>
              <a:spLocks/>
            </p:cNvSpPr>
            <p:nvPr/>
          </p:nvSpPr>
          <p:spPr bwMode="auto">
            <a:xfrm>
              <a:off x="1323" y="1716"/>
              <a:ext cx="427" cy="334"/>
            </a:xfrm>
            <a:custGeom>
              <a:avLst/>
              <a:gdLst>
                <a:gd name="T0" fmla="*/ 0 w 21600"/>
                <a:gd name="T1" fmla="*/ 0 h 17031"/>
                <a:gd name="T2" fmla="*/ 0 w 21600"/>
                <a:gd name="T3" fmla="*/ 0 h 17031"/>
                <a:gd name="T4" fmla="*/ 0 w 21600"/>
                <a:gd name="T5" fmla="*/ 0 h 17031"/>
                <a:gd name="T6" fmla="*/ 0 60000 65536"/>
                <a:gd name="T7" fmla="*/ 0 60000 65536"/>
                <a:gd name="T8" fmla="*/ 0 60000 65536"/>
                <a:gd name="T9" fmla="*/ 0 w 21600"/>
                <a:gd name="T10" fmla="*/ 0 h 17031"/>
                <a:gd name="T11" fmla="*/ 21600 w 21600"/>
                <a:gd name="T12" fmla="*/ 17031 h 1703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17031" fill="none" extrusionOk="0">
                  <a:moveTo>
                    <a:pt x="0" y="17031"/>
                  </a:moveTo>
                  <a:cubicBezTo>
                    <a:pt x="0" y="10376"/>
                    <a:pt x="3067" y="4092"/>
                    <a:pt x="8314" y="-1"/>
                  </a:cubicBezTo>
                </a:path>
                <a:path w="21600" h="17031" stroke="0" extrusionOk="0">
                  <a:moveTo>
                    <a:pt x="0" y="17031"/>
                  </a:moveTo>
                  <a:cubicBezTo>
                    <a:pt x="0" y="10376"/>
                    <a:pt x="3067" y="4092"/>
                    <a:pt x="8314" y="-1"/>
                  </a:cubicBezTo>
                  <a:lnTo>
                    <a:pt x="21600" y="17031"/>
                  </a:lnTo>
                  <a:lnTo>
                    <a:pt x="0" y="17031"/>
                  </a:lnTo>
                  <a:close/>
                </a:path>
              </a:pathLst>
            </a:custGeom>
            <a:noFill/>
            <a:ln w="25400" cap="rnd">
              <a:solidFill>
                <a:srgbClr val="7679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88" name="Arc 28"/>
            <p:cNvSpPr>
              <a:spLocks/>
            </p:cNvSpPr>
            <p:nvPr/>
          </p:nvSpPr>
          <p:spPr bwMode="auto">
            <a:xfrm>
              <a:off x="1489" y="1184"/>
              <a:ext cx="2583" cy="789"/>
            </a:xfrm>
            <a:custGeom>
              <a:avLst/>
              <a:gdLst>
                <a:gd name="T0" fmla="*/ 0 w 20423"/>
                <a:gd name="T1" fmla="*/ 0 h 21517"/>
                <a:gd name="T2" fmla="*/ 0 w 20423"/>
                <a:gd name="T3" fmla="*/ 0 h 21517"/>
                <a:gd name="T4" fmla="*/ 0 w 20423"/>
                <a:gd name="T5" fmla="*/ 0 h 21517"/>
                <a:gd name="T6" fmla="*/ 0 60000 65536"/>
                <a:gd name="T7" fmla="*/ 0 60000 65536"/>
                <a:gd name="T8" fmla="*/ 0 60000 65536"/>
                <a:gd name="T9" fmla="*/ 0 w 20423"/>
                <a:gd name="T10" fmla="*/ 0 h 21517"/>
                <a:gd name="T11" fmla="*/ 20423 w 20423"/>
                <a:gd name="T12" fmla="*/ 21517 h 2151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0423" h="21517" fill="none" extrusionOk="0">
                  <a:moveTo>
                    <a:pt x="0" y="14484"/>
                  </a:moveTo>
                  <a:cubicBezTo>
                    <a:pt x="2776" y="6420"/>
                    <a:pt x="10037" y="746"/>
                    <a:pt x="18532" y="-1"/>
                  </a:cubicBezTo>
                </a:path>
                <a:path w="20423" h="21517" stroke="0" extrusionOk="0">
                  <a:moveTo>
                    <a:pt x="0" y="14484"/>
                  </a:moveTo>
                  <a:cubicBezTo>
                    <a:pt x="2776" y="6420"/>
                    <a:pt x="10037" y="746"/>
                    <a:pt x="18532" y="-1"/>
                  </a:cubicBezTo>
                  <a:lnTo>
                    <a:pt x="20423" y="21517"/>
                  </a:lnTo>
                  <a:lnTo>
                    <a:pt x="0" y="14484"/>
                  </a:lnTo>
                  <a:close/>
                </a:path>
              </a:pathLst>
            </a:custGeom>
            <a:noFill/>
            <a:ln w="25400" cap="rnd">
              <a:solidFill>
                <a:srgbClr val="7679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89" name="Arc 29"/>
            <p:cNvSpPr>
              <a:spLocks/>
            </p:cNvSpPr>
            <p:nvPr/>
          </p:nvSpPr>
          <p:spPr bwMode="auto">
            <a:xfrm>
              <a:off x="3826" y="1186"/>
              <a:ext cx="1782" cy="841"/>
            </a:xfrm>
            <a:custGeom>
              <a:avLst/>
              <a:gdLst>
                <a:gd name="T0" fmla="*/ 0 w 21609"/>
                <a:gd name="T1" fmla="*/ 0 h 21600"/>
                <a:gd name="T2" fmla="*/ 0 w 21609"/>
                <a:gd name="T3" fmla="*/ 0 h 21600"/>
                <a:gd name="T4" fmla="*/ 0 w 21609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9"/>
                <a:gd name="T10" fmla="*/ 0 h 21600"/>
                <a:gd name="T11" fmla="*/ 21609 w 21609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9" h="21600" fill="none" extrusionOk="0">
                  <a:moveTo>
                    <a:pt x="0" y="0"/>
                  </a:moveTo>
                  <a:cubicBezTo>
                    <a:pt x="4" y="0"/>
                    <a:pt x="8" y="-1"/>
                    <a:pt x="12" y="0"/>
                  </a:cubicBezTo>
                  <a:cubicBezTo>
                    <a:pt x="11791" y="0"/>
                    <a:pt x="21398" y="9437"/>
                    <a:pt x="21608" y="21215"/>
                  </a:cubicBezTo>
                </a:path>
                <a:path w="21609" h="21600" stroke="0" extrusionOk="0">
                  <a:moveTo>
                    <a:pt x="0" y="0"/>
                  </a:moveTo>
                  <a:cubicBezTo>
                    <a:pt x="4" y="0"/>
                    <a:pt x="8" y="-1"/>
                    <a:pt x="12" y="0"/>
                  </a:cubicBezTo>
                  <a:cubicBezTo>
                    <a:pt x="11791" y="0"/>
                    <a:pt x="21398" y="9437"/>
                    <a:pt x="21608" y="21215"/>
                  </a:cubicBezTo>
                  <a:lnTo>
                    <a:pt x="12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25400" cap="rnd">
              <a:solidFill>
                <a:srgbClr val="7679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90" name="Arc 30"/>
            <p:cNvSpPr>
              <a:spLocks/>
            </p:cNvSpPr>
            <p:nvPr/>
          </p:nvSpPr>
          <p:spPr bwMode="auto">
            <a:xfrm>
              <a:off x="2678" y="2236"/>
              <a:ext cx="2160" cy="1144"/>
            </a:xfrm>
            <a:custGeom>
              <a:avLst/>
              <a:gdLst>
                <a:gd name="T0" fmla="*/ 0 w 15801"/>
                <a:gd name="T1" fmla="*/ 0 h 20656"/>
                <a:gd name="T2" fmla="*/ 0 w 15801"/>
                <a:gd name="T3" fmla="*/ 0 h 20656"/>
                <a:gd name="T4" fmla="*/ 0 w 15801"/>
                <a:gd name="T5" fmla="*/ 0 h 20656"/>
                <a:gd name="T6" fmla="*/ 0 60000 65536"/>
                <a:gd name="T7" fmla="*/ 0 60000 65536"/>
                <a:gd name="T8" fmla="*/ 0 60000 65536"/>
                <a:gd name="T9" fmla="*/ 0 w 15801"/>
                <a:gd name="T10" fmla="*/ 0 h 20656"/>
                <a:gd name="T11" fmla="*/ 15801 w 15801"/>
                <a:gd name="T12" fmla="*/ 20656 h 2065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801" h="20656" fill="none" extrusionOk="0">
                  <a:moveTo>
                    <a:pt x="15801" y="14727"/>
                  </a:moveTo>
                  <a:cubicBezTo>
                    <a:pt x="13214" y="17501"/>
                    <a:pt x="9943" y="19546"/>
                    <a:pt x="6315" y="20655"/>
                  </a:cubicBezTo>
                </a:path>
                <a:path w="15801" h="20656" stroke="0" extrusionOk="0">
                  <a:moveTo>
                    <a:pt x="15801" y="14727"/>
                  </a:moveTo>
                  <a:cubicBezTo>
                    <a:pt x="13214" y="17501"/>
                    <a:pt x="9943" y="19546"/>
                    <a:pt x="6315" y="20655"/>
                  </a:cubicBezTo>
                  <a:lnTo>
                    <a:pt x="0" y="0"/>
                  </a:lnTo>
                  <a:lnTo>
                    <a:pt x="15801" y="14727"/>
                  </a:lnTo>
                  <a:close/>
                </a:path>
              </a:pathLst>
            </a:custGeom>
            <a:noFill/>
            <a:ln w="25400" cap="rnd">
              <a:solidFill>
                <a:srgbClr val="7679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91" name="Arc 31"/>
            <p:cNvSpPr>
              <a:spLocks/>
            </p:cNvSpPr>
            <p:nvPr/>
          </p:nvSpPr>
          <p:spPr bwMode="auto">
            <a:xfrm>
              <a:off x="3819" y="2008"/>
              <a:ext cx="1788" cy="1043"/>
            </a:xfrm>
            <a:custGeom>
              <a:avLst/>
              <a:gdLst>
                <a:gd name="T0" fmla="*/ 0 w 21600"/>
                <a:gd name="T1" fmla="*/ 0 h 18089"/>
                <a:gd name="T2" fmla="*/ 0 w 21600"/>
                <a:gd name="T3" fmla="*/ 0 h 18089"/>
                <a:gd name="T4" fmla="*/ 0 w 21600"/>
                <a:gd name="T5" fmla="*/ 0 h 18089"/>
                <a:gd name="T6" fmla="*/ 0 60000 65536"/>
                <a:gd name="T7" fmla="*/ 0 60000 65536"/>
                <a:gd name="T8" fmla="*/ 0 60000 65536"/>
                <a:gd name="T9" fmla="*/ 0 w 21600"/>
                <a:gd name="T10" fmla="*/ 0 h 18089"/>
                <a:gd name="T11" fmla="*/ 21600 w 21600"/>
                <a:gd name="T12" fmla="*/ 18089 h 1808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18089" fill="none" extrusionOk="0">
                  <a:moveTo>
                    <a:pt x="21596" y="-1"/>
                  </a:moveTo>
                  <a:cubicBezTo>
                    <a:pt x="21598" y="132"/>
                    <a:pt x="21600" y="265"/>
                    <a:pt x="21600" y="399"/>
                  </a:cubicBezTo>
                  <a:cubicBezTo>
                    <a:pt x="21600" y="7443"/>
                    <a:pt x="18164" y="14046"/>
                    <a:pt x="12394" y="18088"/>
                  </a:cubicBezTo>
                </a:path>
                <a:path w="21600" h="18089" stroke="0" extrusionOk="0">
                  <a:moveTo>
                    <a:pt x="21596" y="-1"/>
                  </a:moveTo>
                  <a:cubicBezTo>
                    <a:pt x="21598" y="132"/>
                    <a:pt x="21600" y="265"/>
                    <a:pt x="21600" y="399"/>
                  </a:cubicBezTo>
                  <a:cubicBezTo>
                    <a:pt x="21600" y="7443"/>
                    <a:pt x="18164" y="14046"/>
                    <a:pt x="12394" y="18088"/>
                  </a:cubicBezTo>
                  <a:lnTo>
                    <a:pt x="0" y="399"/>
                  </a:lnTo>
                  <a:lnTo>
                    <a:pt x="21596" y="-1"/>
                  </a:lnTo>
                  <a:close/>
                </a:path>
              </a:pathLst>
            </a:custGeom>
            <a:noFill/>
            <a:ln w="25400" cap="rnd">
              <a:solidFill>
                <a:srgbClr val="7679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92" name="Arc 32"/>
            <p:cNvSpPr>
              <a:spLocks/>
            </p:cNvSpPr>
            <p:nvPr/>
          </p:nvSpPr>
          <p:spPr bwMode="auto">
            <a:xfrm>
              <a:off x="1771" y="2808"/>
              <a:ext cx="1793" cy="711"/>
            </a:xfrm>
            <a:custGeom>
              <a:avLst/>
              <a:gdLst>
                <a:gd name="T0" fmla="*/ 0 w 13011"/>
                <a:gd name="T1" fmla="*/ 0 h 21600"/>
                <a:gd name="T2" fmla="*/ 0 w 13011"/>
                <a:gd name="T3" fmla="*/ 0 h 21600"/>
                <a:gd name="T4" fmla="*/ 0 w 13011"/>
                <a:gd name="T5" fmla="*/ 0 h 21600"/>
                <a:gd name="T6" fmla="*/ 0 60000 65536"/>
                <a:gd name="T7" fmla="*/ 0 60000 65536"/>
                <a:gd name="T8" fmla="*/ 0 60000 65536"/>
                <a:gd name="T9" fmla="*/ 0 w 13011"/>
                <a:gd name="T10" fmla="*/ 0 h 21600"/>
                <a:gd name="T11" fmla="*/ 13011 w 13011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3011" h="21600" fill="none" extrusionOk="0">
                  <a:moveTo>
                    <a:pt x="13011" y="17241"/>
                  </a:moveTo>
                  <a:cubicBezTo>
                    <a:pt x="9263" y="20069"/>
                    <a:pt x="4695" y="21599"/>
                    <a:pt x="0" y="21600"/>
                  </a:cubicBezTo>
                </a:path>
                <a:path w="13011" h="21600" stroke="0" extrusionOk="0">
                  <a:moveTo>
                    <a:pt x="13011" y="17241"/>
                  </a:moveTo>
                  <a:cubicBezTo>
                    <a:pt x="9263" y="20069"/>
                    <a:pt x="4695" y="21599"/>
                    <a:pt x="0" y="21600"/>
                  </a:cubicBezTo>
                  <a:lnTo>
                    <a:pt x="0" y="0"/>
                  </a:lnTo>
                  <a:lnTo>
                    <a:pt x="13011" y="17241"/>
                  </a:lnTo>
                  <a:close/>
                </a:path>
              </a:pathLst>
            </a:custGeom>
            <a:noFill/>
            <a:ln w="25400" cap="rnd">
              <a:solidFill>
                <a:srgbClr val="7679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193" name="Arc 33"/>
          <p:cNvSpPr>
            <a:spLocks/>
          </p:cNvSpPr>
          <p:nvPr/>
        </p:nvSpPr>
        <p:spPr bwMode="auto">
          <a:xfrm>
            <a:off x="2079625" y="3988841"/>
            <a:ext cx="866775" cy="158750"/>
          </a:xfrm>
          <a:custGeom>
            <a:avLst/>
            <a:gdLst>
              <a:gd name="T0" fmla="*/ 2147483647 w 19307"/>
              <a:gd name="T1" fmla="*/ 2147483647 h 21600"/>
              <a:gd name="T2" fmla="*/ 0 w 19307"/>
              <a:gd name="T3" fmla="*/ 2147483647 h 21600"/>
              <a:gd name="T4" fmla="*/ 0 w 19307"/>
              <a:gd name="T5" fmla="*/ 0 h 21600"/>
              <a:gd name="T6" fmla="*/ 0 60000 65536"/>
              <a:gd name="T7" fmla="*/ 0 60000 65536"/>
              <a:gd name="T8" fmla="*/ 0 60000 65536"/>
              <a:gd name="T9" fmla="*/ 0 w 19307"/>
              <a:gd name="T10" fmla="*/ 0 h 21600"/>
              <a:gd name="T11" fmla="*/ 19307 w 19307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307" h="21600" fill="none" extrusionOk="0">
                <a:moveTo>
                  <a:pt x="19307" y="9685"/>
                </a:moveTo>
                <a:cubicBezTo>
                  <a:pt x="15643" y="16988"/>
                  <a:pt x="8171" y="21599"/>
                  <a:pt x="0" y="21600"/>
                </a:cubicBezTo>
              </a:path>
              <a:path w="19307" h="21600" stroke="0" extrusionOk="0">
                <a:moveTo>
                  <a:pt x="19307" y="9685"/>
                </a:moveTo>
                <a:cubicBezTo>
                  <a:pt x="15643" y="16988"/>
                  <a:pt x="8171" y="21599"/>
                  <a:pt x="0" y="21600"/>
                </a:cubicBezTo>
                <a:lnTo>
                  <a:pt x="0" y="0"/>
                </a:lnTo>
                <a:lnTo>
                  <a:pt x="19307" y="9685"/>
                </a:lnTo>
                <a:close/>
              </a:path>
            </a:pathLst>
          </a:custGeom>
          <a:noFill/>
          <a:ln w="25400" cap="rnd">
            <a:solidFill>
              <a:srgbClr val="7679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GB"/>
          </a:p>
        </p:txBody>
      </p:sp>
      <p:graphicFrame>
        <p:nvGraphicFramePr>
          <p:cNvPr id="194" name="Object 35"/>
          <p:cNvGraphicFramePr>
            <a:graphicFrameLocks/>
          </p:cNvGraphicFramePr>
          <p:nvPr/>
        </p:nvGraphicFramePr>
        <p:xfrm>
          <a:off x="8477250" y="3734841"/>
          <a:ext cx="487363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8" name="클립" r:id="rId3" imgW="6702552" imgH="5474513" progId="">
                  <p:embed/>
                </p:oleObj>
              </mc:Choice>
              <mc:Fallback>
                <p:oleObj name="클립" r:id="rId3" imgW="6702552" imgH="5474513" progId="">
                  <p:embed/>
                  <p:pic>
                    <p:nvPicPr>
                      <p:cNvPr id="0" name="Object 35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77250" y="3734841"/>
                        <a:ext cx="487363" cy="371475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00CC99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5" name="Rectangle 37"/>
          <p:cNvSpPr>
            <a:spLocks noChangeArrowheads="1"/>
          </p:cNvSpPr>
          <p:nvPr/>
        </p:nvSpPr>
        <p:spPr bwMode="auto">
          <a:xfrm>
            <a:off x="2125663" y="3790404"/>
            <a:ext cx="1400175" cy="26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algn="ctr" latinLnBrk="1"/>
            <a:r>
              <a:rPr kumimoji="1" lang="en-US" altLang="zh-CN" sz="1000" b="1">
                <a:solidFill>
                  <a:srgbClr val="FF0000"/>
                </a:solidFill>
                <a:ea typeface="Gulim" pitchFamily="34" charset="-127"/>
              </a:rPr>
              <a:t>2008FY-3A (</a:t>
            </a:r>
            <a:r>
              <a:rPr kumimoji="1" lang="en-US" altLang="zh-CN" sz="1000" b="1">
                <a:solidFill>
                  <a:srgbClr val="FF0000"/>
                </a:solidFill>
              </a:rPr>
              <a:t>R&amp;D</a:t>
            </a:r>
            <a:r>
              <a:rPr kumimoji="1" lang="en-US" altLang="zh-CN" sz="1000" b="1">
                <a:solidFill>
                  <a:srgbClr val="FF0000"/>
                </a:solidFill>
                <a:ea typeface="Gulim" pitchFamily="34" charset="-127"/>
              </a:rPr>
              <a:t>)  </a:t>
            </a:r>
            <a:endParaRPr kumimoji="1" lang="en-US" altLang="ko-KR" sz="1000" b="1">
              <a:solidFill>
                <a:srgbClr val="FF0000"/>
              </a:solidFill>
              <a:ea typeface="Gulim" pitchFamily="34" charset="-127"/>
            </a:endParaRPr>
          </a:p>
        </p:txBody>
      </p:sp>
      <p:sp>
        <p:nvSpPr>
          <p:cNvPr id="196" name="Rectangle 38"/>
          <p:cNvSpPr>
            <a:spLocks noChangeArrowheads="1"/>
          </p:cNvSpPr>
          <p:nvPr/>
        </p:nvSpPr>
        <p:spPr bwMode="auto">
          <a:xfrm>
            <a:off x="1692275" y="2277516"/>
            <a:ext cx="889000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latinLnBrk="1"/>
            <a:r>
              <a:rPr kumimoji="1" lang="en-US" altLang="zh-CN" sz="1000" b="1">
                <a:solidFill>
                  <a:srgbClr val="0033CC"/>
                </a:solidFill>
                <a:ea typeface="Gulim" pitchFamily="34" charset="-127"/>
              </a:rPr>
              <a:t>2012FY-2F</a:t>
            </a:r>
            <a:endParaRPr kumimoji="1" lang="en-US" altLang="ko-KR" sz="1000" b="1">
              <a:solidFill>
                <a:srgbClr val="0033CC"/>
              </a:solidFill>
              <a:latin typeface="GulimChe" pitchFamily="49" charset="-127"/>
              <a:ea typeface="GulimChe" pitchFamily="49" charset="-127"/>
            </a:endParaRPr>
          </a:p>
        </p:txBody>
      </p:sp>
      <p:pic>
        <p:nvPicPr>
          <p:cNvPr id="197" name="Picture 40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4213" y="3574504"/>
            <a:ext cx="549275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8" name="Picture 41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68538" y="2566441"/>
            <a:ext cx="549275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9" name="Rectangle 43"/>
          <p:cNvSpPr>
            <a:spLocks noChangeArrowheads="1"/>
          </p:cNvSpPr>
          <p:nvPr/>
        </p:nvSpPr>
        <p:spPr bwMode="auto">
          <a:xfrm>
            <a:off x="180975" y="2782341"/>
            <a:ext cx="1323975" cy="26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latinLnBrk="1"/>
            <a:r>
              <a:rPr kumimoji="1" lang="en-US" altLang="zh-CN" sz="1000" b="1">
                <a:solidFill>
                  <a:srgbClr val="FF0000"/>
                </a:solidFill>
                <a:ea typeface="Gulim" pitchFamily="34" charset="-127"/>
              </a:rPr>
              <a:t>2010FY-3B (R&amp;D)</a:t>
            </a:r>
            <a:endParaRPr kumimoji="1" lang="en-US" altLang="ko-KR" sz="1000" b="1">
              <a:solidFill>
                <a:srgbClr val="FF0000"/>
              </a:solidFill>
              <a:latin typeface="GulimChe" pitchFamily="49" charset="-127"/>
              <a:ea typeface="GulimChe" pitchFamily="49" charset="-127"/>
            </a:endParaRPr>
          </a:p>
        </p:txBody>
      </p:sp>
      <p:sp>
        <p:nvSpPr>
          <p:cNvPr id="200" name="Rectangle 44"/>
          <p:cNvSpPr>
            <a:spLocks noChangeArrowheads="1"/>
          </p:cNvSpPr>
          <p:nvPr/>
        </p:nvSpPr>
        <p:spPr bwMode="auto">
          <a:xfrm>
            <a:off x="2917825" y="2134641"/>
            <a:ext cx="1190625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latinLnBrk="1"/>
            <a:r>
              <a:rPr kumimoji="1" lang="en-US" altLang="zh-CN" sz="1000" b="1">
                <a:solidFill>
                  <a:srgbClr val="FF0000"/>
                </a:solidFill>
                <a:ea typeface="Gulim" pitchFamily="34" charset="-127"/>
              </a:rPr>
              <a:t>2013FY-3</a:t>
            </a:r>
            <a:r>
              <a:rPr kumimoji="1" lang="en-US" altLang="zh-CN" sz="1000" b="1">
                <a:solidFill>
                  <a:srgbClr val="FF0000"/>
                </a:solidFill>
              </a:rPr>
              <a:t>C(Op)</a:t>
            </a:r>
            <a:endParaRPr kumimoji="1" lang="en-US" altLang="zh-CN" sz="1000" b="1">
              <a:solidFill>
                <a:srgbClr val="FF0000"/>
              </a:solidFill>
              <a:latin typeface="GulimChe" pitchFamily="49" charset="-127"/>
            </a:endParaRPr>
          </a:p>
        </p:txBody>
      </p:sp>
      <p:sp>
        <p:nvSpPr>
          <p:cNvPr id="201" name="Rectangle 45"/>
          <p:cNvSpPr>
            <a:spLocks noChangeArrowheads="1"/>
          </p:cNvSpPr>
          <p:nvPr/>
        </p:nvSpPr>
        <p:spPr bwMode="auto">
          <a:xfrm>
            <a:off x="8005763" y="2679154"/>
            <a:ext cx="1103312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latinLnBrk="1"/>
            <a:r>
              <a:rPr kumimoji="1" lang="en-US" altLang="zh-CN" sz="1000" b="1">
                <a:solidFill>
                  <a:srgbClr val="FF0000"/>
                </a:solidFill>
                <a:ea typeface="Gulim" pitchFamily="34" charset="-127"/>
              </a:rPr>
              <a:t>2015FY-3</a:t>
            </a:r>
            <a:r>
              <a:rPr kumimoji="1" lang="en-US" altLang="zh-CN" sz="1000" b="1">
                <a:solidFill>
                  <a:srgbClr val="FF0000"/>
                </a:solidFill>
              </a:rPr>
              <a:t>D(Op)</a:t>
            </a:r>
            <a:endParaRPr kumimoji="1" lang="en-US" altLang="zh-CN" sz="1000" b="1">
              <a:solidFill>
                <a:srgbClr val="FF0000"/>
              </a:solidFill>
              <a:latin typeface="GulimChe" pitchFamily="49" charset="-127"/>
            </a:endParaRPr>
          </a:p>
        </p:txBody>
      </p:sp>
      <p:sp>
        <p:nvSpPr>
          <p:cNvPr id="202" name="Rectangle 46"/>
          <p:cNvSpPr>
            <a:spLocks noChangeArrowheads="1"/>
          </p:cNvSpPr>
          <p:nvPr/>
        </p:nvSpPr>
        <p:spPr bwMode="auto">
          <a:xfrm>
            <a:off x="4519613" y="2061616"/>
            <a:ext cx="912812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latinLnBrk="1"/>
            <a:r>
              <a:rPr kumimoji="1" lang="en-US" altLang="zh-CN" sz="1000" b="1">
                <a:solidFill>
                  <a:srgbClr val="0033CC"/>
                </a:solidFill>
                <a:ea typeface="Gulim" pitchFamily="34" charset="-127"/>
              </a:rPr>
              <a:t>2014FY-2G</a:t>
            </a:r>
            <a:endParaRPr kumimoji="1" lang="en-US" altLang="ko-KR" sz="1000" b="1">
              <a:solidFill>
                <a:srgbClr val="0033CC"/>
              </a:solidFill>
              <a:latin typeface="GulimChe" pitchFamily="49" charset="-127"/>
              <a:ea typeface="GulimChe" pitchFamily="49" charset="-127"/>
            </a:endParaRPr>
          </a:p>
        </p:txBody>
      </p:sp>
      <p:sp>
        <p:nvSpPr>
          <p:cNvPr id="203" name="Rectangle 47"/>
          <p:cNvSpPr>
            <a:spLocks noChangeArrowheads="1"/>
          </p:cNvSpPr>
          <p:nvPr/>
        </p:nvSpPr>
        <p:spPr bwMode="auto">
          <a:xfrm>
            <a:off x="6861175" y="2247354"/>
            <a:ext cx="1338263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latinLnBrk="1"/>
            <a:r>
              <a:rPr kumimoji="1" lang="en-US" altLang="zh-CN" sz="1000" b="1">
                <a:solidFill>
                  <a:schemeClr val="folHlink"/>
                </a:solidFill>
                <a:ea typeface="Gulim" pitchFamily="34" charset="-127"/>
              </a:rPr>
              <a:t>2015FY-4A (R&amp;D</a:t>
            </a:r>
            <a:r>
              <a:rPr kumimoji="1" lang="en-US" altLang="zh-CN" sz="1000" b="1">
                <a:solidFill>
                  <a:schemeClr val="hlink"/>
                </a:solidFill>
                <a:ea typeface="Gulim" pitchFamily="34" charset="-127"/>
              </a:rPr>
              <a:t>)</a:t>
            </a:r>
            <a:endParaRPr kumimoji="1" lang="en-US" altLang="ko-KR" sz="1000" b="1">
              <a:solidFill>
                <a:schemeClr val="hlink"/>
              </a:solidFill>
              <a:latin typeface="GulimChe" pitchFamily="49" charset="-127"/>
              <a:ea typeface="GulimChe" pitchFamily="49" charset="-127"/>
            </a:endParaRPr>
          </a:p>
        </p:txBody>
      </p:sp>
      <p:sp>
        <p:nvSpPr>
          <p:cNvPr id="301" name="Rectangle 50"/>
          <p:cNvSpPr>
            <a:spLocks noChangeArrowheads="1"/>
          </p:cNvSpPr>
          <p:nvPr/>
        </p:nvSpPr>
        <p:spPr bwMode="auto">
          <a:xfrm>
            <a:off x="5724525" y="4582566"/>
            <a:ext cx="1182688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latinLnBrk="1"/>
            <a:r>
              <a:rPr kumimoji="1" lang="en-US" altLang="zh-CN" sz="1000" b="1">
                <a:solidFill>
                  <a:srgbClr val="FF0000"/>
                </a:solidFill>
                <a:ea typeface="Gulim" pitchFamily="34" charset="-127"/>
              </a:rPr>
              <a:t>2017FY-3E(Op)</a:t>
            </a:r>
            <a:endParaRPr kumimoji="1" lang="en-US" altLang="ko-KR" sz="1000" b="1">
              <a:solidFill>
                <a:srgbClr val="FF0000"/>
              </a:solidFill>
              <a:latin typeface="GulimChe" pitchFamily="49" charset="-127"/>
              <a:ea typeface="GulimChe" pitchFamily="49" charset="-127"/>
            </a:endParaRPr>
          </a:p>
        </p:txBody>
      </p:sp>
      <p:sp>
        <p:nvSpPr>
          <p:cNvPr id="302" name="Rectangle 53"/>
          <p:cNvSpPr>
            <a:spLocks noChangeArrowheads="1"/>
          </p:cNvSpPr>
          <p:nvPr/>
        </p:nvSpPr>
        <p:spPr bwMode="auto">
          <a:xfrm>
            <a:off x="7277100" y="3761829"/>
            <a:ext cx="1327150" cy="26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latinLnBrk="1"/>
            <a:r>
              <a:rPr kumimoji="1" lang="en-US" altLang="zh-CN" sz="1000" b="1">
                <a:solidFill>
                  <a:srgbClr val="000000"/>
                </a:solidFill>
                <a:ea typeface="Gulim" pitchFamily="34" charset="-127"/>
              </a:rPr>
              <a:t>2016FY-RM(R&amp;D)</a:t>
            </a:r>
            <a:endParaRPr kumimoji="1" lang="en-US" altLang="ko-KR" sz="1000" b="1">
              <a:solidFill>
                <a:srgbClr val="000000"/>
              </a:solidFill>
              <a:latin typeface="GulimChe" pitchFamily="49" charset="-127"/>
              <a:ea typeface="GulimChe" pitchFamily="49" charset="-127"/>
            </a:endParaRPr>
          </a:p>
        </p:txBody>
      </p:sp>
      <p:pic>
        <p:nvPicPr>
          <p:cNvPr id="303" name="Picture 54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76375" y="3790404"/>
            <a:ext cx="1468438" cy="862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4" name="Picture 55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6000"/>
          </a:blip>
          <a:srcRect/>
          <a:stretch>
            <a:fillRect/>
          </a:stretch>
        </p:blipFill>
        <p:spPr bwMode="auto">
          <a:xfrm>
            <a:off x="6381750" y="2466429"/>
            <a:ext cx="1574800" cy="67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5" name="Picture 56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73138" y="2926804"/>
            <a:ext cx="1468437" cy="862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6" name="Picture 57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60700" y="2350541"/>
            <a:ext cx="1468438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" name="Picture 58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05338" y="2277516"/>
            <a:ext cx="549275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" name="Picture 60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13450" y="4871491"/>
            <a:ext cx="1468438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9" name="Picture 66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13588" y="4436516"/>
            <a:ext cx="1490662" cy="757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0" name="Rectangle 67"/>
          <p:cNvSpPr>
            <a:spLocks noChangeArrowheads="1"/>
          </p:cNvSpPr>
          <p:nvPr/>
        </p:nvSpPr>
        <p:spPr bwMode="auto">
          <a:xfrm>
            <a:off x="6732588" y="4266654"/>
            <a:ext cx="1217612" cy="26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latinLnBrk="1"/>
            <a:r>
              <a:rPr kumimoji="1" lang="en-US" altLang="zh-CN" sz="1000" b="1">
                <a:solidFill>
                  <a:schemeClr val="folHlink"/>
                </a:solidFill>
                <a:ea typeface="Gulim" pitchFamily="34" charset="-127"/>
              </a:rPr>
              <a:t>2017FY-4B (Op)</a:t>
            </a:r>
            <a:endParaRPr kumimoji="1" lang="en-US" altLang="ko-KR" sz="1000" b="1">
              <a:solidFill>
                <a:schemeClr val="folHlink"/>
              </a:solidFill>
              <a:latin typeface="GulimChe" pitchFamily="49" charset="-127"/>
              <a:ea typeface="GulimChe" pitchFamily="49" charset="-127"/>
            </a:endParaRPr>
          </a:p>
        </p:txBody>
      </p:sp>
      <p:pic>
        <p:nvPicPr>
          <p:cNvPr id="311" name="Picture 68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57688" y="5087391"/>
            <a:ext cx="1468437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2" name="Rectangle 69"/>
          <p:cNvSpPr>
            <a:spLocks noChangeArrowheads="1"/>
          </p:cNvSpPr>
          <p:nvPr/>
        </p:nvSpPr>
        <p:spPr bwMode="auto">
          <a:xfrm>
            <a:off x="4284663" y="4890541"/>
            <a:ext cx="1190625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latinLnBrk="1"/>
            <a:r>
              <a:rPr kumimoji="1" lang="en-US" altLang="zh-CN" sz="1000" b="1">
                <a:solidFill>
                  <a:srgbClr val="FF0000"/>
                </a:solidFill>
                <a:ea typeface="Gulim" pitchFamily="34" charset="-127"/>
              </a:rPr>
              <a:t>2019FY-3F(Op)</a:t>
            </a:r>
            <a:endParaRPr kumimoji="1" lang="en-US" altLang="ko-KR" sz="1000" b="1">
              <a:solidFill>
                <a:srgbClr val="FF0000"/>
              </a:solidFill>
              <a:latin typeface="GulimChe" pitchFamily="49" charset="-127"/>
              <a:ea typeface="GulimChe" pitchFamily="49" charset="-127"/>
            </a:endParaRPr>
          </a:p>
        </p:txBody>
      </p:sp>
      <p:graphicFrame>
        <p:nvGraphicFramePr>
          <p:cNvPr id="313" name="Object 71"/>
          <p:cNvGraphicFramePr>
            <a:graphicFrameLocks noGrp="1"/>
          </p:cNvGraphicFramePr>
          <p:nvPr>
            <p:ph idx="4294967295"/>
          </p:nvPr>
        </p:nvGraphicFramePr>
        <p:xfrm>
          <a:off x="1943100" y="5401716"/>
          <a:ext cx="612775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9" name="클립" r:id="rId9" imgW="6702552" imgH="5474513" progId="">
                  <p:embed/>
                </p:oleObj>
              </mc:Choice>
              <mc:Fallback>
                <p:oleObj name="클립" r:id="rId9" imgW="6702552" imgH="5474513" progId="">
                  <p:embed/>
                  <p:pic>
                    <p:nvPicPr>
                      <p:cNvPr id="0" name="Object 71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3100" y="5401716"/>
                        <a:ext cx="612775" cy="40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00CC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4" name="Rectangle 72"/>
          <p:cNvSpPr>
            <a:spLocks noChangeArrowheads="1"/>
          </p:cNvSpPr>
          <p:nvPr/>
        </p:nvSpPr>
        <p:spPr bwMode="auto">
          <a:xfrm>
            <a:off x="1743075" y="5830341"/>
            <a:ext cx="1244600" cy="26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latinLnBrk="1"/>
            <a:r>
              <a:rPr kumimoji="1" lang="en-US" altLang="zh-CN" sz="1000" b="1">
                <a:solidFill>
                  <a:srgbClr val="000000"/>
                </a:solidFill>
                <a:ea typeface="Gulim" pitchFamily="34" charset="-127"/>
              </a:rPr>
              <a:t>2020FY-RM2</a:t>
            </a:r>
            <a:endParaRPr kumimoji="1" lang="en-US" altLang="ko-KR" sz="1000" b="1">
              <a:solidFill>
                <a:srgbClr val="000000"/>
              </a:solidFill>
              <a:latin typeface="GulimChe" pitchFamily="49" charset="-127"/>
              <a:ea typeface="GulimChe" pitchFamily="49" charset="-127"/>
            </a:endParaRPr>
          </a:p>
        </p:txBody>
      </p:sp>
      <p:sp>
        <p:nvSpPr>
          <p:cNvPr id="315" name="Rectangle 75"/>
          <p:cNvSpPr>
            <a:spLocks noChangeArrowheads="1"/>
          </p:cNvSpPr>
          <p:nvPr/>
        </p:nvSpPr>
        <p:spPr bwMode="auto">
          <a:xfrm>
            <a:off x="2949575" y="5898604"/>
            <a:ext cx="1477963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ctr" latinLnBrk="1"/>
            <a:r>
              <a:rPr kumimoji="1" lang="en-US" altLang="zh-CN" sz="1000" b="1">
                <a:solidFill>
                  <a:schemeClr val="folHlink"/>
                </a:solidFill>
                <a:ea typeface="Gulim" pitchFamily="34" charset="-127"/>
              </a:rPr>
              <a:t>2020FY-4C(Op</a:t>
            </a:r>
            <a:r>
              <a:rPr kumimoji="1" lang="en-US" altLang="zh-CN" sz="1000" b="1">
                <a:solidFill>
                  <a:srgbClr val="000000"/>
                </a:solidFill>
                <a:ea typeface="Gulim" pitchFamily="34" charset="-127"/>
              </a:rPr>
              <a:t>)</a:t>
            </a:r>
            <a:endParaRPr kumimoji="1" lang="en-US" altLang="ko-KR" sz="1000" b="1">
              <a:solidFill>
                <a:srgbClr val="000000"/>
              </a:solidFill>
              <a:latin typeface="GulimChe" pitchFamily="49" charset="-127"/>
              <a:ea typeface="GulimChe" pitchFamily="49" charset="-127"/>
            </a:endParaRPr>
          </a:p>
        </p:txBody>
      </p:sp>
      <p:pic>
        <p:nvPicPr>
          <p:cNvPr id="316" name="Picture 76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6000"/>
          </a:blip>
          <a:srcRect/>
          <a:stretch>
            <a:fillRect/>
          </a:stretch>
        </p:blipFill>
        <p:spPr bwMode="auto">
          <a:xfrm>
            <a:off x="2636838" y="5203279"/>
            <a:ext cx="1574800" cy="67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" name="AutoShape 86"/>
          <p:cNvSpPr>
            <a:spLocks noChangeArrowheads="1"/>
          </p:cNvSpPr>
          <p:nvPr/>
        </p:nvSpPr>
        <p:spPr bwMode="auto">
          <a:xfrm>
            <a:off x="395288" y="1124991"/>
            <a:ext cx="8451850" cy="360363"/>
          </a:xfrm>
          <a:prstGeom prst="roundRect">
            <a:avLst>
              <a:gd name="adj" fmla="val 16667"/>
            </a:avLst>
          </a:prstGeom>
          <a:solidFill>
            <a:srgbClr val="CCFFCC"/>
          </a:solidFill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lIns="91415" tIns="45707" rIns="91415" bIns="45707" anchor="ctr"/>
          <a:lstStyle/>
          <a:p>
            <a:pPr algn="ctr"/>
            <a:r>
              <a:rPr lang="en-US" altLang="zh-CN">
                <a:solidFill>
                  <a:schemeClr val="hlink"/>
                </a:solidFill>
                <a:ea typeface="黑体" pitchFamily="2" charset="-122"/>
              </a:rPr>
              <a:t>Road Map of FENGYUN Meteorological Satellites Development by Year 2020</a:t>
            </a:r>
          </a:p>
        </p:txBody>
      </p:sp>
      <p:pic>
        <p:nvPicPr>
          <p:cNvPr id="318" name="Picture 58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80063" y="2350541"/>
            <a:ext cx="55086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9" name="Rectangle 46"/>
          <p:cNvSpPr>
            <a:spLocks noChangeArrowheads="1"/>
          </p:cNvSpPr>
          <p:nvPr/>
        </p:nvSpPr>
        <p:spPr bwMode="auto">
          <a:xfrm>
            <a:off x="5580063" y="2175916"/>
            <a:ext cx="906462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latinLnBrk="1"/>
            <a:r>
              <a:rPr kumimoji="1" lang="en-US" altLang="zh-CN" sz="1000" b="1">
                <a:solidFill>
                  <a:srgbClr val="0033CC"/>
                </a:solidFill>
                <a:ea typeface="Gulim" pitchFamily="34" charset="-127"/>
              </a:rPr>
              <a:t>2015FY-2H</a:t>
            </a:r>
            <a:endParaRPr kumimoji="1" lang="en-US" altLang="ko-KR" sz="1000" b="1">
              <a:solidFill>
                <a:srgbClr val="0033CC"/>
              </a:solidFill>
              <a:latin typeface="GulimChe" pitchFamily="49" charset="-127"/>
              <a:ea typeface="GulimChe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gmslett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5686425"/>
            <a:ext cx="8839200" cy="97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65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8609459" y="6610350"/>
            <a:ext cx="571053" cy="247650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 dirty="0"/>
              <a:t>Slide: </a:t>
            </a:r>
            <a:fld id="{8AE4F5B3-C86E-48F7-90B4-22A3CA5B476D}" type="slidenum">
              <a:rPr lang="en-GB"/>
              <a:pPr>
                <a:defRPr/>
              </a:pPr>
              <a:t>6</a:t>
            </a:fld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chemeClr val="bg1"/>
                </a:solidFill>
              </a:rPr>
              <a:t>Coordination Group for Meteorological Satellites - CGMS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3528" y="764704"/>
            <a:ext cx="8496944" cy="2308324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 </a:t>
            </a:r>
            <a:endParaRPr lang="en-GB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Main highlights/issues regarding GEO satellites since the latest CGMS plenary meeting... </a:t>
            </a:r>
          </a:p>
          <a:p>
            <a:pPr marL="357188" indent="-357188">
              <a:buFont typeface="Wingdings" pitchFamily="2" charset="2"/>
              <a:buChar char="Ø"/>
            </a:pPr>
            <a:endParaRPr lang="en-GB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  <a:endParaRPr lang="en-GB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endParaRPr lang="en-GB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  <a:endParaRPr lang="en-GB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95536" y="827421"/>
            <a:ext cx="5832648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chemeClr val="bg1"/>
                </a:solidFill>
              </a:rPr>
              <a:t>CURRENT GEO SATELLITES</a:t>
            </a:r>
            <a:endParaRPr lang="en-GB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gmslett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5686425"/>
            <a:ext cx="8839200" cy="97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65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8609459" y="6610350"/>
            <a:ext cx="571053" cy="247650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 dirty="0"/>
              <a:t>Slide: </a:t>
            </a:r>
            <a:fld id="{8AE4F5B3-C86E-48F7-90B4-22A3CA5B476D}" type="slidenum">
              <a:rPr lang="en-GB"/>
              <a:pPr>
                <a:defRPr/>
              </a:pPr>
              <a:t>7</a:t>
            </a:fld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chemeClr val="bg1"/>
                </a:solidFill>
              </a:rPr>
              <a:t>Coordination Group for Meteorological Satellites - CGMS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3528" y="764704"/>
            <a:ext cx="8496944" cy="2308324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 </a:t>
            </a:r>
            <a:endParaRPr lang="en-GB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Main highlights/issues regarding LEO satellites since the latest CGMS plenary meeting... </a:t>
            </a:r>
          </a:p>
          <a:p>
            <a:pPr marL="357188" indent="-357188">
              <a:buFont typeface="Wingdings" pitchFamily="2" charset="2"/>
              <a:buChar char="Ø"/>
            </a:pPr>
            <a:endParaRPr lang="en-GB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  <a:endParaRPr lang="en-GB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endParaRPr lang="en-GB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  <a:endParaRPr lang="en-GB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95536" y="827421"/>
            <a:ext cx="5832648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chemeClr val="bg1"/>
                </a:solidFill>
              </a:rPr>
              <a:t>CURRENT LEO SATELLITES</a:t>
            </a:r>
            <a:endParaRPr lang="en-GB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gmslett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5686425"/>
            <a:ext cx="8839200" cy="97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65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8609459" y="6610350"/>
            <a:ext cx="571053" cy="247650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 dirty="0"/>
              <a:t>Slide: </a:t>
            </a:r>
            <a:fld id="{8AE4F5B3-C86E-48F7-90B4-22A3CA5B476D}" type="slidenum">
              <a:rPr lang="en-GB"/>
              <a:pPr>
                <a:defRPr/>
              </a:pPr>
              <a:t>8</a:t>
            </a:fld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chemeClr val="bg1"/>
                </a:solidFill>
              </a:rPr>
              <a:t>Coordination Group for Meteorological Satellites - CGMS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3528" y="764704"/>
            <a:ext cx="8496944" cy="2308324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 </a:t>
            </a:r>
            <a:endParaRPr lang="en-GB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Main highlights/issues regarding HEO [or other] satellites since the latest CGMS plenary meeting... </a:t>
            </a:r>
          </a:p>
          <a:p>
            <a:pPr marL="357188" indent="-357188">
              <a:buFont typeface="Wingdings" pitchFamily="2" charset="2"/>
              <a:buChar char="Ø"/>
            </a:pPr>
            <a:endParaRPr lang="en-GB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  <a:endParaRPr lang="en-GB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endParaRPr lang="en-GB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  <a:endParaRPr lang="en-GB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95536" y="827421"/>
            <a:ext cx="5832648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chemeClr val="bg1"/>
                </a:solidFill>
              </a:rPr>
              <a:t>CURRENT HEO [or other] SATELLITES</a:t>
            </a:r>
            <a:endParaRPr lang="en-GB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gmslett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5686425"/>
            <a:ext cx="8839200" cy="97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65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8609459" y="6610350"/>
            <a:ext cx="571053" cy="247650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 dirty="0"/>
              <a:t>Slide: </a:t>
            </a:r>
            <a:fld id="{8AE4F5B3-C86E-48F7-90B4-22A3CA5B476D}" type="slidenum">
              <a:rPr lang="en-GB"/>
              <a:pPr>
                <a:defRPr/>
              </a:pPr>
              <a:t>9</a:t>
            </a:fld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chemeClr val="bg1"/>
                </a:solidFill>
              </a:rPr>
              <a:t>Coordination Group for Meteorological Satellites - CGMS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3528" y="764704"/>
            <a:ext cx="8496944" cy="2308324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 </a:t>
            </a:r>
            <a:endParaRPr lang="en-GB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Main highlights/issues regarding R&amp;D satellites since the latest CGMS plenary meeting... </a:t>
            </a:r>
          </a:p>
          <a:p>
            <a:pPr marL="357188" indent="-357188">
              <a:buFont typeface="Wingdings" pitchFamily="2" charset="2"/>
              <a:buChar char="Ø"/>
            </a:pPr>
            <a:endParaRPr lang="en-GB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  <a:endParaRPr lang="en-GB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endParaRPr lang="en-GB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  <a:endParaRPr lang="en-GB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95536" y="827421"/>
            <a:ext cx="5832648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chemeClr val="bg1"/>
                </a:solidFill>
              </a:rPr>
              <a:t>CURRENT R&amp;D SATELLITES</a:t>
            </a:r>
            <a:endParaRPr lang="en-GB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</TotalTime>
  <Words>536</Words>
  <Application>Microsoft Office PowerPoint</Application>
  <PresentationFormat>On-screen Show (4:3)</PresentationFormat>
  <Paragraphs>195</Paragraphs>
  <Slides>15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4" baseType="lpstr">
      <vt:lpstr>宋体</vt:lpstr>
      <vt:lpstr>Arial</vt:lpstr>
      <vt:lpstr>Calibri</vt:lpstr>
      <vt:lpstr>Gulim</vt:lpstr>
      <vt:lpstr>GulimChe</vt:lpstr>
      <vt:lpstr>黑体</vt:lpstr>
      <vt:lpstr>Wingdings</vt:lpstr>
      <vt:lpstr>Office Theme</vt:lpstr>
      <vt:lpstr>클립</vt:lpstr>
      <vt:lpstr>Status report on the current and future satellite systems by [CGMS agency]  Presented to CGMS-51 plenary session, agenda item [xx]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EUMETSAT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Anne Taube</dc:creator>
  <cp:lastModifiedBy>Anne Taube</cp:lastModifiedBy>
  <cp:revision>41</cp:revision>
  <dcterms:created xsi:type="dcterms:W3CDTF">2012-07-10T09:16:32Z</dcterms:created>
  <dcterms:modified xsi:type="dcterms:W3CDTF">2022-12-13T10:22:33Z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M_DOCNUM">
    <vt:lpwstr>431957</vt:lpwstr>
  </property>
  <property fmtid="{D5CDD505-2E9C-101B-9397-08002B2CF9AE}" pid="3" name="DM_DOCNAME">
    <vt:lpwstr>TEMPLATE CGMS (agency reports)_viewgraph</vt:lpwstr>
  </property>
  <property fmtid="{D5CDD505-2E9C-101B-9397-08002B2CF9AE}" pid="4" name="DM_AUTHOR">
    <vt:lpwstr>Anne Taube</vt:lpwstr>
  </property>
  <property fmtid="{D5CDD505-2E9C-101B-9397-08002B2CF9AE}" pid="5" name="DM_E_DOC_NO">
    <vt:lpwstr>EUM/CGMS/VWG/19/431947</vt:lpwstr>
  </property>
  <property fmtid="{D5CDD505-2E9C-101B-9397-08002B2CF9AE}" pid="6" name="DM_E_VER_NO">
    <vt:lpwstr>1D Draft</vt:lpwstr>
  </property>
  <property fmtid="{D5CDD505-2E9C-101B-9397-08002B2CF9AE}" pid="7" name="DM_E_ISS_DATE">
    <vt:lpwstr>9 December 2022</vt:lpwstr>
  </property>
  <property fmtid="{D5CDD505-2E9C-101B-9397-08002B2CF9AE}" pid="8" name="DM_E_FROM_PERS2">
    <vt:lpwstr/>
  </property>
  <property fmtid="{D5CDD505-2E9C-101B-9397-08002B2CF9AE}" pid="9" name="DM_E_CONFID">
    <vt:lpwstr/>
  </property>
  <property fmtid="{D5CDD505-2E9C-101B-9397-08002B2CF9AE}" pid="10" name="DM_E_WBS_CODE">
    <vt:lpwstr/>
  </property>
  <property fmtid="{D5CDD505-2E9C-101B-9397-08002B2CF9AE}" pid="11" name="DM_E_DISTRIB">
    <vt:lpwstr/>
  </property>
  <property fmtid="{D5CDD505-2E9C-101B-9397-08002B2CF9AE}" pid="12" name="DIGITAL_SIGNATURE">
    <vt:lpwstr/>
  </property>
</Properties>
</file>